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8" r:id="rId9"/>
    <p:sldId id="299" r:id="rId10"/>
    <p:sldId id="265" r:id="rId11"/>
    <p:sldId id="266" r:id="rId12"/>
    <p:sldId id="297" r:id="rId13"/>
    <p:sldId id="268" r:id="rId14"/>
    <p:sldId id="269" r:id="rId15"/>
    <p:sldId id="270" r:id="rId16"/>
    <p:sldId id="292" r:id="rId17"/>
    <p:sldId id="273" r:id="rId18"/>
    <p:sldId id="302" r:id="rId19"/>
    <p:sldId id="275" r:id="rId20"/>
    <p:sldId id="276" r:id="rId21"/>
    <p:sldId id="289" r:id="rId22"/>
    <p:sldId id="293" r:id="rId23"/>
    <p:sldId id="290" r:id="rId24"/>
    <p:sldId id="291" r:id="rId25"/>
    <p:sldId id="277" r:id="rId26"/>
    <p:sldId id="278" r:id="rId27"/>
    <p:sldId id="279" r:id="rId28"/>
    <p:sldId id="280" r:id="rId29"/>
    <p:sldId id="281" r:id="rId30"/>
    <p:sldId id="282" r:id="rId31"/>
    <p:sldId id="301" r:id="rId32"/>
    <p:sldId id="294" r:id="rId33"/>
    <p:sldId id="296" r:id="rId34"/>
    <p:sldId id="283" r:id="rId35"/>
    <p:sldId id="284" r:id="rId36"/>
    <p:sldId id="285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7E6A21-8DC3-18AC-8B9D-7D1BE373B7C0}" name="SADURNI Thomas" initials="ST" userId="S::t.sadurni@tbs-education.org::b1d5d949-95ef-4726-898d-f778f8cfda27" providerId="AD"/>
  <p188:author id="{EFAF33FF-3D5A-D37D-9ABE-8B51D1084B19}" name="Utilisateur invité" initials="Ui" userId="S::urn:spo:anon#8a0c82592edf68ca2b750398d5d695473667972a422a45fc1f9257f399fd5251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0A6E13-DB9C-4164-B071-C7819C14B3B0}">
  <a:tblStyle styleId="{4C0A6E13-DB9C-4164-B071-C7819C14B3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91bcc1b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91bcc1b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91bcc1b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91bcc1b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860f1b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860f1b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31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9bed0044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9bed0044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73490e8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73490e8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985a2e791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985a2e791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73490e8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73490e8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518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973490e8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973490e8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973490e8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973490e8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82222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985a2e79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985a2e791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88fcadd8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88fcadd8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73490e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73490e8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73490e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73490e8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54704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73490e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73490e8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4261478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73490e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73490e8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697941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973490e8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973490e8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118546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973490e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973490e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9c7f9f37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9c7f9f37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9c7f9f3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9c7f9f3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9c7f9f37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9c7f9f37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a2bc83c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ca2bc83c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9bed0044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9bed0044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a2bc83c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a2bc83c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a2bc83c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a2bc83c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099421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a2bc83c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a2bc83c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526025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a2bc83c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a2bc83c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194856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9ab7c5dc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9ab7c5dc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9c7f9f37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9c7f9f37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973490e8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973490e8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985a2e7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985a2e7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985a2e7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985a2e7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8ca68fb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8ca68fb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860f1b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860f1b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860f1b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860f1b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46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860f1b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860f1b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24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mart_contracts" TargetMode="External"/><Relationship Id="rId3" Type="http://schemas.openxmlformats.org/officeDocument/2006/relationships/hyperlink" Target="https://en.wikipedia.org/wiki/Intermediary" TargetMode="External"/><Relationship Id="rId7" Type="http://schemas.openxmlformats.org/officeDocument/2006/relationships/hyperlink" Target="https://en.wikipedia.org/wiki/Financial_instru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ank" TargetMode="External"/><Relationship Id="rId5" Type="http://schemas.openxmlformats.org/officeDocument/2006/relationships/hyperlink" Target="https://en.wikipedia.org/wiki/Exchange_(organized_market)" TargetMode="External"/><Relationship Id="rId10" Type="http://schemas.openxmlformats.org/officeDocument/2006/relationships/image" Target="../media/image48.jpeg"/><Relationship Id="rId4" Type="http://schemas.openxmlformats.org/officeDocument/2006/relationships/hyperlink" Target="https://en.wikipedia.org/wiki/Brokerage" TargetMode="External"/><Relationship Id="rId9" Type="http://schemas.openxmlformats.org/officeDocument/2006/relationships/hyperlink" Target="https://en.wikipedia.org/wiki/Blockchai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24800" y="2287050"/>
            <a:ext cx="6494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fr" sz="25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Will </a:t>
            </a:r>
            <a:r>
              <a:rPr lang="fr" sz="25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 </a:t>
            </a:r>
            <a:r>
              <a:rPr lang="fr" sz="25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the world ?</a:t>
            </a:r>
            <a:endParaRPr lang="fr-FR" sz="25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" name="Google Shape;55;p13"/>
          <p:cNvSpPr/>
          <p:nvPr/>
        </p:nvSpPr>
        <p:spPr>
          <a:xfrm rot="-5400000">
            <a:off x="7514250" y="2551500"/>
            <a:ext cx="306300" cy="303600"/>
          </a:xfrm>
          <a:prstGeom prst="corner">
            <a:avLst>
              <a:gd name="adj1" fmla="val 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rot="5400000">
            <a:off x="1323450" y="2288400"/>
            <a:ext cx="306300" cy="303600"/>
          </a:xfrm>
          <a:prstGeom prst="corner">
            <a:avLst>
              <a:gd name="adj1" fmla="val 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16100" y="183700"/>
            <a:ext cx="1022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sym typeface="Source Sans Pro"/>
              </a:rPr>
              <a:t>11</a:t>
            </a: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2021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182F49-48BB-4E95-8AC5-6CF3BC6E3219}"/>
              </a:ext>
            </a:extLst>
          </p:cNvPr>
          <p:cNvSpPr txBox="1"/>
          <p:nvPr/>
        </p:nvSpPr>
        <p:spPr>
          <a:xfrm>
            <a:off x="3121819" y="28932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i="1" dirty="0">
                <a:latin typeface="Source Sans Pro"/>
              </a:rPr>
              <a:t>Arthur </a:t>
            </a:r>
            <a:r>
              <a:rPr lang="fr-FR" i="1" dirty="0" err="1">
                <a:latin typeface="Source Sans Pro"/>
              </a:rPr>
              <a:t>Levoir</a:t>
            </a:r>
            <a:endParaRPr lang="fr-FR" i="1" dirty="0">
              <a:latin typeface="Source Sans Pro"/>
            </a:endParaRPr>
          </a:p>
          <a:p>
            <a:pPr algn="ctr"/>
            <a:r>
              <a:rPr lang="fr-FR" i="1" dirty="0">
                <a:latin typeface="Source Sans Pro"/>
              </a:rPr>
              <a:t>Thomas </a:t>
            </a:r>
            <a:r>
              <a:rPr lang="fr-FR" i="1" dirty="0" err="1">
                <a:latin typeface="Source Sans Pro"/>
              </a:rPr>
              <a:t>Sadurni</a:t>
            </a:r>
            <a:r>
              <a:rPr lang="fr-FR" i="1" dirty="0">
                <a:latin typeface="Source Sans Pro"/>
              </a:rPr>
              <a:t> 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91FAE8DC-13AD-4B8C-B899-551A73D4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5" y="4221956"/>
            <a:ext cx="892969" cy="8929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POW/POS | </a:t>
            </a:r>
            <a:r>
              <a:rPr lang="fr-FR" b="1" err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 err="1"/>
          </a:p>
        </p:txBody>
      </p:sp>
      <p:cxnSp>
        <p:nvCxnSpPr>
          <p:cNvPr id="266" name="Google Shape;266;p22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2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8" name="Google Shape;268;p22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22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934800" y="1727675"/>
            <a:ext cx="7274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i="1" dirty="0">
                <a:solidFill>
                  <a:schemeClr val="accent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Proof of Work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fr" sz="2400" b="1" i="1" dirty="0">
                <a:solidFill>
                  <a:schemeClr val="accent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Proof of Stake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are </a:t>
            </a:r>
            <a:r>
              <a:rPr lang="fr" sz="2400" i="1" u="sng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consensus mechanisms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and they represent a requirement to confirm </a:t>
            </a:r>
            <a:r>
              <a:rPr lang="fr" sz="2400" i="1" u="sng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transactions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that take place on a blockchain, without needing an intermediary.</a:t>
            </a:r>
            <a:endParaRPr sz="2400" i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5" y="1112075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825" y="3389975"/>
            <a:ext cx="615599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5301575" y="3853550"/>
            <a:ext cx="36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Source Sans Pro"/>
                <a:ea typeface="Source Sans Pro"/>
                <a:cs typeface="Source Sans Pro"/>
                <a:sym typeface="Source Sans Pro"/>
              </a:rPr>
              <a:t>bitdegree.com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POW/POS | </a:t>
            </a:r>
            <a:r>
              <a:rPr lang="fr" b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</a:t>
            </a:r>
            <a:endParaRPr b="1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" err="1">
              <a:solidFill>
                <a:schemeClr val="accent1"/>
              </a:solidFill>
            </a:endParaRPr>
          </a:p>
        </p:txBody>
      </p:sp>
      <p:cxnSp>
        <p:nvCxnSpPr>
          <p:cNvPr id="279" name="Google Shape;279;p2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2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1" name="Google Shape;281;p2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2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>
            <a:off x="4572000" y="1134700"/>
            <a:ext cx="0" cy="351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E65DF8-F014-4EC1-A668-BAB55101BD24}"/>
              </a:ext>
            </a:extLst>
          </p:cNvPr>
          <p:cNvGrpSpPr/>
          <p:nvPr/>
        </p:nvGrpSpPr>
        <p:grpSpPr>
          <a:xfrm>
            <a:off x="4895194" y="982300"/>
            <a:ext cx="3855000" cy="2324513"/>
            <a:chOff x="4895194" y="982300"/>
            <a:chExt cx="3855000" cy="2324513"/>
          </a:xfrm>
        </p:grpSpPr>
        <p:sp>
          <p:nvSpPr>
            <p:cNvPr id="285" name="Google Shape;285;p23"/>
            <p:cNvSpPr txBox="1"/>
            <p:nvPr/>
          </p:nvSpPr>
          <p:spPr>
            <a:xfrm>
              <a:off x="5991275" y="982300"/>
              <a:ext cx="200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Proof of Stake</a:t>
              </a:r>
              <a:endParaRPr sz="1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4896185" y="1452257"/>
              <a:ext cx="3678093" cy="622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The more pieces you have the more chance you have to win</a:t>
              </a: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F87A5D5-836E-42B7-A3D9-EDB6B2D65E3A}"/>
                </a:ext>
              </a:extLst>
            </p:cNvPr>
            <p:cNvGrpSpPr/>
            <p:nvPr/>
          </p:nvGrpSpPr>
          <p:grpSpPr>
            <a:xfrm>
              <a:off x="4895194" y="2014113"/>
              <a:ext cx="3855000" cy="1292700"/>
              <a:chOff x="4945200" y="2771350"/>
              <a:chExt cx="3855000" cy="1292700"/>
            </a:xfrm>
          </p:grpSpPr>
          <p:sp>
            <p:nvSpPr>
              <p:cNvPr id="290" name="Google Shape;290;p23"/>
              <p:cNvSpPr/>
              <p:nvPr/>
            </p:nvSpPr>
            <p:spPr>
              <a:xfrm>
                <a:off x="4945200" y="2803750"/>
                <a:ext cx="3855000" cy="1260300"/>
              </a:xfrm>
              <a:prstGeom prst="roundRect">
                <a:avLst>
                  <a:gd name="adj" fmla="val 6692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 txBox="1"/>
              <p:nvPr/>
            </p:nvSpPr>
            <p:spPr>
              <a:xfrm>
                <a:off x="5018250" y="2771350"/>
                <a:ext cx="3708900" cy="738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fr" sz="1200" b="1" i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Context :</a:t>
                </a:r>
                <a:r>
                  <a:rPr lang="fr" sz="1200" i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 To validate transactions on the Avalanche network, you will need to stake and freeze at least 2000 Avax coins</a:t>
                </a:r>
                <a:endParaRPr lang="fr-FR" sz="1200" b="1" i="1">
                  <a:latin typeface="Source Sans Pro"/>
                  <a:ea typeface="Source Sans Pro"/>
                  <a:cs typeface="Source Sans Pro"/>
                </a:endParaRPr>
              </a:p>
            </p:txBody>
          </p:sp>
          <p:sp>
            <p:nvSpPr>
              <p:cNvPr id="294" name="Google Shape;294;p23"/>
              <p:cNvSpPr txBox="1"/>
              <p:nvPr/>
            </p:nvSpPr>
            <p:spPr>
              <a:xfrm>
                <a:off x="5079363" y="3325445"/>
                <a:ext cx="2604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You have 4000 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AVAX coins</a:t>
                </a:r>
                <a:endParaRPr lang="fr-FR" sz="1200" b="1" i="1"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5" name="Google Shape;295;p23"/>
              <p:cNvSpPr txBox="1"/>
              <p:nvPr/>
            </p:nvSpPr>
            <p:spPr>
              <a:xfrm>
                <a:off x="5079375" y="3694750"/>
                <a:ext cx="3609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You now have a 3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%</a:t>
                </a: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 chance of winning </a:t>
                </a:r>
                <a:r>
                  <a:rPr lang="fr" sz="1200" i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each reward</a:t>
                </a: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.</a:t>
                </a:r>
                <a:endParaRPr sz="1200" b="1" i="1"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F663288-8AF0-4285-A960-292A6D67BF0C}"/>
              </a:ext>
            </a:extLst>
          </p:cNvPr>
          <p:cNvGrpSpPr/>
          <p:nvPr/>
        </p:nvGrpSpPr>
        <p:grpSpPr>
          <a:xfrm>
            <a:off x="356562" y="982300"/>
            <a:ext cx="3855000" cy="2730413"/>
            <a:chOff x="356562" y="982300"/>
            <a:chExt cx="3855000" cy="2730413"/>
          </a:xfrm>
        </p:grpSpPr>
        <p:sp>
          <p:nvSpPr>
            <p:cNvPr id="284" name="Google Shape;284;p23"/>
            <p:cNvSpPr txBox="1"/>
            <p:nvPr/>
          </p:nvSpPr>
          <p:spPr>
            <a:xfrm>
              <a:off x="1193125" y="982300"/>
              <a:ext cx="200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 dirty="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Proof of Work</a:t>
              </a:r>
              <a:endParaRPr sz="1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8" name="Google Shape;288;p23"/>
            <p:cNvSpPr txBox="1"/>
            <p:nvPr/>
          </p:nvSpPr>
          <p:spPr>
            <a:xfrm>
              <a:off x="895663" y="1452795"/>
              <a:ext cx="278289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First to resolve the problem wins</a:t>
              </a:r>
              <a:endParaRPr b="1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5491335-7015-4890-954F-3A6613FF1CBA}"/>
                </a:ext>
              </a:extLst>
            </p:cNvPr>
            <p:cNvGrpSpPr/>
            <p:nvPr/>
          </p:nvGrpSpPr>
          <p:grpSpPr>
            <a:xfrm>
              <a:off x="356562" y="1899808"/>
              <a:ext cx="3855000" cy="1812905"/>
              <a:chOff x="356562" y="2471308"/>
              <a:chExt cx="3855000" cy="1812905"/>
            </a:xfrm>
          </p:grpSpPr>
          <p:sp>
            <p:nvSpPr>
              <p:cNvPr id="296" name="Google Shape;296;p23"/>
              <p:cNvSpPr txBox="1"/>
              <p:nvPr/>
            </p:nvSpPr>
            <p:spPr>
              <a:xfrm>
                <a:off x="996188" y="2863745"/>
                <a:ext cx="2604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Miner 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1</a:t>
                </a: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, Miner 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2</a:t>
                </a: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, Miner 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3 </a:t>
                </a:r>
                <a:r>
                  <a:rPr lang="fr" sz="1200">
                    <a:latin typeface="Source Sans Pro"/>
                    <a:ea typeface="Source Sans Pro"/>
                    <a:cs typeface="Source Sans Pro"/>
                    <a:sym typeface="Source Sans Pro"/>
                  </a:rPr>
                  <a:t>… Miner </a:t>
                </a:r>
                <a:r>
                  <a:rPr lang="fr" sz="1200" b="1">
                    <a:latin typeface="Source Sans Pro"/>
                    <a:ea typeface="Source Sans Pro"/>
                    <a:cs typeface="Source Sans Pro"/>
                    <a:sym typeface="Source Sans Pro"/>
                  </a:rPr>
                  <a:t>N</a:t>
                </a:r>
                <a:endParaRPr sz="1200" b="1" i="1"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297" name="Google Shape;297;p23"/>
              <p:cNvSpPr txBox="1"/>
              <p:nvPr/>
            </p:nvSpPr>
            <p:spPr>
              <a:xfrm>
                <a:off x="370838" y="3154670"/>
                <a:ext cx="2604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Miner </a:t>
                </a:r>
                <a:r>
                  <a:rPr lang="fr" sz="1200" b="1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1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 :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12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8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38761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10</a:t>
                </a:r>
                <a:endParaRPr sz="1200" b="1" dirty="0">
                  <a:solidFill>
                    <a:srgbClr val="38761D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Miner </a:t>
                </a:r>
                <a:r>
                  <a:rPr lang="fr" sz="1200" b="1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2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 :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14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20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8</a:t>
                </a:r>
                <a:endParaRPr sz="1200" b="1" dirty="0">
                  <a:solidFill>
                    <a:srgbClr val="CC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Miner </a:t>
                </a:r>
                <a:r>
                  <a:rPr lang="fr" sz="1200" b="1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3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 :</a:t>
                </a:r>
                <a:r>
                  <a:rPr lang="fr" sz="1200" b="1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5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9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12</a:t>
                </a:r>
                <a:endParaRPr sz="1200" b="1" dirty="0">
                  <a:solidFill>
                    <a:srgbClr val="CC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…</a:t>
                </a:r>
                <a:endParaRPr sz="1200" dirty="0"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Miner </a:t>
                </a:r>
                <a:r>
                  <a:rPr lang="fr" sz="1200" b="1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N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 :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2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34 </a:t>
                </a:r>
                <a:r>
                  <a:rPr lang="fr" sz="1200" dirty="0">
                    <a:latin typeface="Source Sans Pro"/>
                    <a:ea typeface="Source Sans Pro"/>
                    <a:cs typeface="Source Sans Pro"/>
                    <a:sym typeface="Source Sans Pro"/>
                  </a:rPr>
                  <a:t>; </a:t>
                </a:r>
                <a:r>
                  <a:rPr lang="fr" sz="1200" b="1" dirty="0">
                    <a:solidFill>
                      <a:srgbClr val="CC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7</a:t>
                </a:r>
                <a:endParaRPr sz="1200" b="1" dirty="0">
                  <a:solidFill>
                    <a:srgbClr val="CC0000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F0B33564-B187-4F7C-942C-C2559097C0F6}"/>
                  </a:ext>
                </a:extLst>
              </p:cNvPr>
              <p:cNvGrpSpPr/>
              <p:nvPr/>
            </p:nvGrpSpPr>
            <p:grpSpPr>
              <a:xfrm>
                <a:off x="356562" y="2471308"/>
                <a:ext cx="3855000" cy="1812905"/>
                <a:chOff x="370850" y="2542745"/>
                <a:chExt cx="3855000" cy="1812905"/>
              </a:xfrm>
            </p:grpSpPr>
            <p:sp>
              <p:nvSpPr>
                <p:cNvPr id="291" name="Google Shape;291;p23"/>
                <p:cNvSpPr/>
                <p:nvPr/>
              </p:nvSpPr>
              <p:spPr>
                <a:xfrm>
                  <a:off x="370850" y="2575150"/>
                  <a:ext cx="3855000" cy="1780500"/>
                </a:xfrm>
                <a:prstGeom prst="roundRect">
                  <a:avLst>
                    <a:gd name="adj" fmla="val 6692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3"/>
                <p:cNvSpPr txBox="1"/>
                <p:nvPr/>
              </p:nvSpPr>
              <p:spPr>
                <a:xfrm>
                  <a:off x="996188" y="2542745"/>
                  <a:ext cx="26043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20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Cryptographic algorithm : </a:t>
                  </a:r>
                  <a:r>
                    <a:rPr lang="fr" sz="1200" b="1" i="1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8 + 2</a:t>
                  </a:r>
                  <a:endParaRPr sz="1200" b="1" i="1"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298" name="Google Shape;298;p23"/>
                <p:cNvSpPr txBox="1"/>
                <p:nvPr/>
              </p:nvSpPr>
              <p:spPr>
                <a:xfrm>
                  <a:off x="1940100" y="3391650"/>
                  <a:ext cx="2009400" cy="5541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20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Miner </a:t>
                  </a:r>
                  <a:r>
                    <a:rPr lang="fr" sz="1200" b="1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1</a:t>
                  </a:r>
                  <a:r>
                    <a:rPr lang="fr" sz="120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 is the winner for this transaction</a:t>
                  </a:r>
                  <a:endParaRPr sz="1200" i="1"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</p:grpSp>
        </p:grpSp>
      </p:grpSp>
      <p:pic>
        <p:nvPicPr>
          <p:cNvPr id="3" name="Image 3" descr="Une image contenant texte, graphiques vectoriels, jouet, carte de visite&#10;&#10;Description générée automatiquement">
            <a:extLst>
              <a:ext uri="{FF2B5EF4-FFF2-40B4-BE49-F238E27FC236}">
                <a16:creationId xmlns:a16="http://schemas.microsoft.com/office/drawing/2014/main" id="{CC942DCD-20DE-4D60-8F67-4633253F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19" y="151339"/>
            <a:ext cx="3128963" cy="1283237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D9A42F8-F0DA-4D9A-AC07-A23AE8314DA9}"/>
              </a:ext>
            </a:extLst>
          </p:cNvPr>
          <p:cNvGrpSpPr/>
          <p:nvPr/>
        </p:nvGrpSpPr>
        <p:grpSpPr>
          <a:xfrm>
            <a:off x="28575" y="3879055"/>
            <a:ext cx="4672013" cy="1264424"/>
            <a:chOff x="28575" y="3879055"/>
            <a:chExt cx="4672013" cy="1264424"/>
          </a:xfrm>
        </p:grpSpPr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AAD3FEE3-77FB-4F77-B267-DCF861D4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5" y="4429146"/>
              <a:ext cx="1643063" cy="714333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96E47D1-F8D6-4D8F-86DA-E34B5E22D8F6}"/>
                </a:ext>
              </a:extLst>
            </p:cNvPr>
            <p:cNvSpPr txBox="1"/>
            <p:nvPr/>
          </p:nvSpPr>
          <p:spPr>
            <a:xfrm>
              <a:off x="1650207" y="3879055"/>
              <a:ext cx="3050381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First one to solve a </a:t>
              </a:r>
              <a:r>
                <a:rPr lang="fr-FR" dirty="0" err="1">
                  <a:latin typeface="Source Sans Pro"/>
                </a:rPr>
                <a:t>mathematical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problem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wins</a:t>
              </a:r>
              <a:endParaRPr lang="fr-FR" dirty="0">
                <a:latin typeface="Source Sans Pro"/>
              </a:endParaRP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Need </a:t>
              </a:r>
              <a:r>
                <a:rPr lang="fr-FR" dirty="0" err="1">
                  <a:latin typeface="Source Sans Pro"/>
                </a:rPr>
                <a:t>huge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computing</a:t>
              </a:r>
              <a:r>
                <a:rPr lang="fr-FR" dirty="0">
                  <a:latin typeface="Source Sans Pro"/>
                </a:rPr>
                <a:t> power</a:t>
              </a: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Use </a:t>
              </a:r>
              <a:r>
                <a:rPr lang="fr-FR" dirty="0" err="1">
                  <a:latin typeface="Source Sans Pro"/>
                </a:rPr>
                <a:t>huge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amount</a:t>
              </a:r>
              <a:r>
                <a:rPr lang="fr-FR" dirty="0">
                  <a:latin typeface="Source Sans Pro"/>
                </a:rPr>
                <a:t> of </a:t>
              </a:r>
              <a:r>
                <a:rPr lang="fr-FR" dirty="0" err="1">
                  <a:latin typeface="Source Sans Pro"/>
                </a:rPr>
                <a:t>energy</a:t>
              </a:r>
              <a:endParaRPr lang="fr-FR" dirty="0">
                <a:latin typeface="Source Sans Pro"/>
              </a:endParaRPr>
            </a:p>
            <a:p>
              <a:pPr marL="285750" indent="-285750">
                <a:buChar char="•"/>
              </a:pPr>
              <a:r>
                <a:rPr lang="fr-FR" dirty="0" err="1">
                  <a:latin typeface="Source Sans Pro"/>
                </a:rPr>
                <a:t>Slower</a:t>
              </a:r>
              <a:endParaRPr lang="fr-FR" dirty="0">
                <a:latin typeface="Source Sans Pro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6200C6F-835A-4F9A-BB16-6E16910C9C11}"/>
              </a:ext>
            </a:extLst>
          </p:cNvPr>
          <p:cNvGrpSpPr/>
          <p:nvPr/>
        </p:nvGrpSpPr>
        <p:grpSpPr>
          <a:xfrm>
            <a:off x="4700588" y="3771899"/>
            <a:ext cx="3500439" cy="1593058"/>
            <a:chOff x="4700588" y="3771899"/>
            <a:chExt cx="3500439" cy="1593058"/>
          </a:xfrm>
        </p:grpSpPr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B598557E-9A9D-43E7-A214-DE1D7155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320" y="4321968"/>
              <a:ext cx="1078707" cy="1042989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AC55F3B-6A1C-4372-A671-AE323D5C87F5}"/>
                </a:ext>
              </a:extLst>
            </p:cNvPr>
            <p:cNvSpPr txBox="1"/>
            <p:nvPr/>
          </p:nvSpPr>
          <p:spPr>
            <a:xfrm>
              <a:off x="4700588" y="3771899"/>
              <a:ext cx="3050381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First one to solve a </a:t>
              </a:r>
              <a:r>
                <a:rPr lang="fr-FR" dirty="0" err="1">
                  <a:latin typeface="Source Sans Pro"/>
                </a:rPr>
                <a:t>mathematical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problem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wins</a:t>
              </a:r>
              <a:endParaRPr lang="fr-FR" dirty="0">
                <a:latin typeface="Source Sans Pro"/>
              </a:endParaRP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Need </a:t>
              </a:r>
              <a:r>
                <a:rPr lang="fr-FR" dirty="0" err="1">
                  <a:latin typeface="Source Sans Pro"/>
                </a:rPr>
                <a:t>huge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computing</a:t>
              </a:r>
              <a:r>
                <a:rPr lang="fr-FR" dirty="0">
                  <a:latin typeface="Source Sans Pro"/>
                </a:rPr>
                <a:t> power</a:t>
              </a: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Use </a:t>
              </a:r>
              <a:r>
                <a:rPr lang="fr-FR" dirty="0" err="1">
                  <a:latin typeface="Source Sans Pro"/>
                </a:rPr>
                <a:t>huge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amount</a:t>
              </a:r>
              <a:r>
                <a:rPr lang="fr-FR" dirty="0">
                  <a:latin typeface="Source Sans Pro"/>
                </a:rPr>
                <a:t> of </a:t>
              </a:r>
              <a:r>
                <a:rPr lang="fr-FR" dirty="0" err="1">
                  <a:latin typeface="Source Sans Pro"/>
                </a:rPr>
                <a:t>energy</a:t>
              </a:r>
              <a:endParaRPr lang="fr-FR" dirty="0">
                <a:latin typeface="Source Sans Pro"/>
              </a:endParaRPr>
            </a:p>
            <a:p>
              <a:pPr marL="285750" indent="-285750">
                <a:buChar char="•"/>
              </a:pPr>
              <a:r>
                <a:rPr lang="fr-FR" dirty="0" err="1">
                  <a:latin typeface="Source Sans Pro"/>
                </a:rPr>
                <a:t>Slower</a:t>
              </a:r>
              <a:endParaRPr lang="fr-FR" dirty="0">
                <a:latin typeface="Source Sans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Mining farm </a:t>
            </a:r>
            <a:endParaRPr lang="fr-FR">
              <a:solidFill>
                <a:schemeClr val="accent1"/>
              </a:solidFill>
              <a:ea typeface="Source Sans Pro"/>
              <a:sym typeface="Source Sans Pro"/>
            </a:endParaRPr>
          </a:p>
          <a:p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>
              <a:solidFill>
                <a:schemeClr val="accent1"/>
              </a:solidFill>
            </a:endParaRPr>
          </a:p>
        </p:txBody>
      </p:sp>
      <p:cxnSp>
        <p:nvCxnSpPr>
          <p:cNvPr id="186" name="Google Shape;186;p1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8" name="Google Shape;188;p1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plancher, ordinateur, sous-sol&#10;&#10;Description générée automatiquement">
            <a:extLst>
              <a:ext uri="{FF2B5EF4-FFF2-40B4-BE49-F238E27FC236}">
                <a16:creationId xmlns:a16="http://schemas.microsoft.com/office/drawing/2014/main" id="{97E23E76-08ED-4470-A020-94F1CC09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956541"/>
            <a:ext cx="5579268" cy="316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604D350-226F-43CD-9C8D-7557B60787CB}"/>
              </a:ext>
            </a:extLst>
          </p:cNvPr>
          <p:cNvSpPr txBox="1"/>
          <p:nvPr/>
        </p:nvSpPr>
        <p:spPr>
          <a:xfrm>
            <a:off x="3550444" y="420052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Bitcoin mining farm</a:t>
            </a:r>
          </a:p>
        </p:txBody>
      </p:sp>
    </p:spTree>
    <p:extLst>
      <p:ext uri="{BB962C8B-B14F-4D97-AF65-F5344CB8AC3E}">
        <p14:creationId xmlns:p14="http://schemas.microsoft.com/office/powerpoint/2010/main" val="3454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/>
        </p:nvSpPr>
        <p:spPr>
          <a:xfrm>
            <a:off x="292300" y="1837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5" name="Google Shape;325;p25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5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7" name="Google Shape;327;p25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25"/>
          <p:cNvSpPr txBox="1"/>
          <p:nvPr/>
        </p:nvSpPr>
        <p:spPr>
          <a:xfrm>
            <a:off x="2649588" y="311613"/>
            <a:ext cx="64944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</a:t>
            </a:r>
            <a:endParaRPr lang="fr-FR" sz="2000" b="1" dirty="0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sz="2000" dirty="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Blockchain</a:t>
            </a:r>
            <a:endParaRPr sz="2000" dirty="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POW/POS</a:t>
            </a:r>
            <a:endParaRPr sz="2000" dirty="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endParaRPr lang="fr-FR"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What is a Cryptocurrency?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 </a:t>
            </a:r>
            <a:r>
              <a:rPr lang="fr" sz="2000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endParaRPr sz="20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What about others Cryptocurrencies ?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sz="2000" b="1" dirty="0" err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lang="fr-FR" sz="2000" b="1" dirty="0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-FR" sz="2000" dirty="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lang="fr-FR"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NFT</a:t>
            </a:r>
            <a:endParaRPr lang="fr-FR"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</a:rPr>
              <a:t>                  </a:t>
            </a:r>
            <a:r>
              <a:rPr lang="fr-FR" sz="2000" dirty="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</a:rPr>
              <a:t>Stablecoins</a:t>
            </a:r>
            <a:endParaRPr lang="fr-FR"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Pros and cons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2038163" y="309852"/>
            <a:ext cx="540000" cy="540000"/>
          </a:xfrm>
          <a:prstGeom prst="ellipse">
            <a:avLst/>
          </a:prstGeom>
          <a:noFill/>
          <a:ln w="28575" cap="flat" cmpd="sng">
            <a:solidFill>
              <a:srgbClr val="C4D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 b="1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2038163" y="1841352"/>
            <a:ext cx="540000" cy="540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2038163" y="3372852"/>
            <a:ext cx="540000" cy="540000"/>
          </a:xfrm>
          <a:prstGeom prst="ellipse">
            <a:avLst/>
          </a:prstGeom>
          <a:noFill/>
          <a:ln w="28575" cap="flat" cmpd="sng">
            <a:solidFill>
              <a:srgbClr val="C4D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 b="1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2" name="Google Shape;332;p25"/>
          <p:cNvCxnSpPr/>
          <p:nvPr/>
        </p:nvCxnSpPr>
        <p:spPr>
          <a:xfrm>
            <a:off x="2308162" y="1037800"/>
            <a:ext cx="0" cy="615600"/>
          </a:xfrm>
          <a:prstGeom prst="straightConnector1">
            <a:avLst/>
          </a:prstGeom>
          <a:noFill/>
          <a:ln w="28575" cap="flat" cmpd="sng">
            <a:solidFill>
              <a:srgbClr val="C4D8F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5"/>
          <p:cNvCxnSpPr/>
          <p:nvPr/>
        </p:nvCxnSpPr>
        <p:spPr>
          <a:xfrm>
            <a:off x="2308162" y="25693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5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/>
        </p:nvSpPr>
        <p:spPr>
          <a:xfrm>
            <a:off x="292300" y="183700"/>
            <a:ext cx="23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is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cryptocurrency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</a:p>
        </p:txBody>
      </p:sp>
      <p:cxnSp>
        <p:nvCxnSpPr>
          <p:cNvPr id="340" name="Google Shape;340;p26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26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2" name="Google Shape;342;p26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696600" y="3419338"/>
            <a:ext cx="775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Bitcoin </a:t>
            </a:r>
            <a:r>
              <a:rPr lang="fr" sz="2400" i="1" err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will</a:t>
            </a:r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do to </a:t>
            </a:r>
            <a:r>
              <a:rPr lang="fr" sz="2400" i="1" err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banks</a:t>
            </a:r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</a:t>
            </a:r>
            <a:r>
              <a:rPr lang="fr" sz="2400" i="1" err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what</a:t>
            </a:r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email </a:t>
            </a:r>
            <a:r>
              <a:rPr lang="fr" sz="2400" i="1" err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did</a:t>
            </a:r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to the postal </a:t>
            </a:r>
            <a:r>
              <a:rPr lang="fr" sz="2400" i="1" err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sector</a:t>
            </a:r>
            <a:r>
              <a:rPr lang="fr" sz="2400" i="1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.</a:t>
            </a:r>
            <a:endParaRPr lang="fr-FR" i="1">
              <a:latin typeface="Source Sans Pro"/>
            </a:endParaRPr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84" y="2991988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1313" y="3855740"/>
            <a:ext cx="615599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734775" y="1349838"/>
            <a:ext cx="7922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fr" sz="2400" i="1" dirty="0"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Right now Cryptocurrencies feel like the internet before the browser.</a:t>
            </a:r>
            <a:endParaRPr lang="fr-FR" i="1" dirty="0">
              <a:latin typeface="Source Sans Pro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38" y="953063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228" y="1903601"/>
            <a:ext cx="615599" cy="61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6"/>
          <p:cNvCxnSpPr/>
          <p:nvPr/>
        </p:nvCxnSpPr>
        <p:spPr>
          <a:xfrm>
            <a:off x="1963875" y="2922775"/>
            <a:ext cx="5170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292300" y="183700"/>
            <a:ext cx="23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is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cryptocurrency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Cryptocurrencies</a:t>
            </a:r>
            <a:endParaRPr lang="fr-FR" err="1"/>
          </a:p>
        </p:txBody>
      </p:sp>
      <p:cxnSp>
        <p:nvCxnSpPr>
          <p:cNvPr id="356" name="Google Shape;356;p27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7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8" name="Google Shape;358;p27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7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06053C-B3A9-4FDE-9155-C8D4290183AE}"/>
              </a:ext>
            </a:extLst>
          </p:cNvPr>
          <p:cNvSpPr txBox="1"/>
          <p:nvPr/>
        </p:nvSpPr>
        <p:spPr>
          <a:xfrm>
            <a:off x="5629275" y="376438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FBC186F2-E698-49FB-A13F-4B726611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4" y="3883797"/>
            <a:ext cx="1014413" cy="93349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A0E050CD-C6FB-4187-8FE7-B3891FEE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842" y="157163"/>
            <a:ext cx="1035845" cy="1035844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BF8962EC-88CE-457B-821B-DC3A3595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57" y="3357563"/>
            <a:ext cx="1978819" cy="1978819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52A2BD87-4C0B-4026-88FE-687E146AD3E6}"/>
              </a:ext>
            </a:extLst>
          </p:cNvPr>
          <p:cNvGrpSpPr/>
          <p:nvPr/>
        </p:nvGrpSpPr>
        <p:grpSpPr>
          <a:xfrm>
            <a:off x="2284459" y="1356963"/>
            <a:ext cx="7713069" cy="2431405"/>
            <a:chOff x="2341609" y="1528413"/>
            <a:chExt cx="7713069" cy="2431405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4E30599-585B-4175-8C98-9C60FCDE96D0}"/>
                </a:ext>
              </a:extLst>
            </p:cNvPr>
            <p:cNvGrpSpPr/>
            <p:nvPr/>
          </p:nvGrpSpPr>
          <p:grpSpPr>
            <a:xfrm>
              <a:off x="2342821" y="1528413"/>
              <a:ext cx="7711857" cy="2431405"/>
              <a:chOff x="2987262" y="1619401"/>
              <a:chExt cx="7711857" cy="2431405"/>
            </a:xfrm>
          </p:grpSpPr>
          <p:grpSp>
            <p:nvGrpSpPr>
              <p:cNvPr id="360" name="Google Shape;360;p27"/>
              <p:cNvGrpSpPr/>
              <p:nvPr/>
            </p:nvGrpSpPr>
            <p:grpSpPr>
              <a:xfrm>
                <a:off x="2987262" y="1619401"/>
                <a:ext cx="7711857" cy="2431405"/>
                <a:chOff x="2117725" y="1685701"/>
                <a:chExt cx="7711857" cy="2431405"/>
              </a:xfrm>
            </p:grpSpPr>
            <p:sp>
              <p:nvSpPr>
                <p:cNvPr id="361" name="Google Shape;361;p27"/>
                <p:cNvSpPr txBox="1"/>
                <p:nvPr/>
              </p:nvSpPr>
              <p:spPr>
                <a:xfrm>
                  <a:off x="2408933" y="1685701"/>
                  <a:ext cx="7420649" cy="24314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r>
                    <a:rPr lang="fr" sz="2000" b="1" dirty="0">
                      <a:solidFill>
                        <a:schemeClr val="accent1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Cryptocurrency in some words</a:t>
                  </a:r>
                  <a:endParaRPr sz="2000" b="1" dirty="0">
                    <a:solidFill>
                      <a:schemeClr val="accen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  <a:p>
                  <a:r>
                    <a:rPr lang="fr" sz="1800" dirty="0">
                      <a:latin typeface="Source Sans Pro"/>
                      <a:ea typeface="Source Sans Pro"/>
                      <a:cs typeface="Source Sans Pro"/>
                    </a:rPr>
                    <a:t>Base on blockchain technology</a:t>
                  </a:r>
                </a:p>
                <a:p>
                  <a:r>
                    <a:rPr lang="en-US" sz="1800" dirty="0">
                      <a:latin typeface="Source Sans Pro"/>
                      <a:ea typeface="Source Sans Pro"/>
                    </a:rPr>
                    <a:t>“Cryptocurrency” derived from encryption (security)</a:t>
                  </a:r>
                </a:p>
                <a:p>
                  <a:r>
                    <a:rPr lang="fr" sz="1800" dirty="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Difficult to replicate</a:t>
                  </a:r>
                  <a:endParaRPr sz="1800" dirty="0">
                    <a:latin typeface="Source Sans Pro"/>
                    <a:ea typeface="Source Sans Pro"/>
                    <a:cs typeface="Source Sans Pro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800" dirty="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Easy to exchange</a:t>
                  </a:r>
                  <a:endParaRPr sz="1800" dirty="0">
                    <a:latin typeface="Source Sans Pro"/>
                    <a:ea typeface="Source Sans Pro"/>
                    <a:cs typeface="Source Sans Pro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800" dirty="0">
                      <a:latin typeface="Source Sans Pro"/>
                      <a:ea typeface="Source Sans Pro"/>
                      <a:cs typeface="Source Sans Pro"/>
                      <a:sym typeface="Source Sans Pro"/>
                    </a:rPr>
                    <a:t>Divisible</a:t>
                  </a:r>
                  <a:endParaRPr lang="fr" sz="1800" dirty="0">
                    <a:latin typeface="Source Sans Pro"/>
                    <a:ea typeface="Source Sans Pro"/>
                    <a:cs typeface="Source Sans Pro"/>
                  </a:endParaRPr>
                </a:p>
                <a:p>
                  <a:r>
                    <a:rPr lang="fr" sz="1800" dirty="0">
                      <a:latin typeface="Source Sans Pro"/>
                      <a:ea typeface="Source Sans Pro"/>
                      <a:cs typeface="Source Sans Pro"/>
                    </a:rPr>
                    <a:t>Inflation resistant</a:t>
                  </a:r>
                </a:p>
                <a:p>
                  <a:r>
                    <a:rPr lang="fr" sz="1800" dirty="0">
                      <a:latin typeface="Source Sans Pro"/>
                      <a:ea typeface="Source Sans Pro"/>
                    </a:rPr>
                    <a:t>Transparent</a:t>
                  </a:r>
                  <a:endParaRPr lang="fr" sz="1800" dirty="0"/>
                </a:p>
              </p:txBody>
            </p:sp>
            <p:pic>
              <p:nvPicPr>
                <p:cNvPr id="362" name="Google Shape;362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117725" y="2091527"/>
                  <a:ext cx="266699" cy="2428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85725" dir="10620000" algn="bl" rotWithShape="0">
                    <a:srgbClr val="000000">
                      <a:alpha val="24000"/>
                    </a:srgbClr>
                  </a:outerShdw>
                </a:effectLst>
              </p:spPr>
            </p:pic>
          </p:grpSp>
          <p:pic>
            <p:nvPicPr>
              <p:cNvPr id="2" name="Google Shape;362;p27">
                <a:extLst>
                  <a:ext uri="{FF2B5EF4-FFF2-40B4-BE49-F238E27FC236}">
                    <a16:creationId xmlns:a16="http://schemas.microsoft.com/office/drawing/2014/main" id="{ECF749D6-347D-49F5-BAE4-CCAFB8F1DC50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88850" y="2318914"/>
                <a:ext cx="266699" cy="242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85725" dir="10620000" algn="bl" rotWithShape="0">
                  <a:srgbClr val="000000">
                    <a:alpha val="24000"/>
                  </a:srgbClr>
                </a:outerShdw>
              </a:effectLst>
            </p:spPr>
          </p:pic>
          <p:pic>
            <p:nvPicPr>
              <p:cNvPr id="3" name="Google Shape;362;p27">
                <a:extLst>
                  <a:ext uri="{FF2B5EF4-FFF2-40B4-BE49-F238E27FC236}">
                    <a16:creationId xmlns:a16="http://schemas.microsoft.com/office/drawing/2014/main" id="{5FE84EF1-476F-4893-932E-8B3225EE741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90437" y="2594345"/>
                <a:ext cx="266699" cy="242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85725" dir="10620000" algn="bl" rotWithShape="0">
                  <a:srgbClr val="000000">
                    <a:alpha val="24000"/>
                  </a:srgbClr>
                </a:outerShdw>
              </a:effectLst>
            </p:spPr>
          </p:pic>
          <p:pic>
            <p:nvPicPr>
              <p:cNvPr id="15" name="Google Shape;362;p27">
                <a:extLst>
                  <a:ext uri="{FF2B5EF4-FFF2-40B4-BE49-F238E27FC236}">
                    <a16:creationId xmlns:a16="http://schemas.microsoft.com/office/drawing/2014/main" id="{B801F5C6-257F-4A37-A5C2-1C2AD29DC76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90812" y="3124863"/>
                <a:ext cx="266699" cy="242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85725" dir="10620000" algn="bl" rotWithShape="0">
                  <a:srgbClr val="000000">
                    <a:alpha val="24000"/>
                  </a:srgbClr>
                </a:outerShdw>
              </a:effectLst>
            </p:spPr>
          </p:pic>
          <p:pic>
            <p:nvPicPr>
              <p:cNvPr id="16" name="Google Shape;362;p27">
                <a:extLst>
                  <a:ext uri="{FF2B5EF4-FFF2-40B4-BE49-F238E27FC236}">
                    <a16:creationId xmlns:a16="http://schemas.microsoft.com/office/drawing/2014/main" id="{C2481DFB-3639-4AE6-8AD6-0530F9908572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90436" y="2831593"/>
                <a:ext cx="266699" cy="242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85725" dir="10620000" algn="bl" rotWithShape="0">
                  <a:srgbClr val="000000">
                    <a:alpha val="24000"/>
                  </a:srgbClr>
                </a:outerShdw>
              </a:effectLst>
            </p:spPr>
          </p:pic>
          <p:pic>
            <p:nvPicPr>
              <p:cNvPr id="17" name="Google Shape;362;p27">
                <a:extLst>
                  <a:ext uri="{FF2B5EF4-FFF2-40B4-BE49-F238E27FC236}">
                    <a16:creationId xmlns:a16="http://schemas.microsoft.com/office/drawing/2014/main" id="{81E0CB21-FB11-479F-AEBE-7E6605692739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90436" y="3652748"/>
                <a:ext cx="266699" cy="242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85725" dir="10620000" algn="bl" rotWithShape="0">
                  <a:srgbClr val="000000">
                    <a:alpha val="24000"/>
                  </a:srgbClr>
                </a:outerShdw>
              </a:effectLst>
            </p:spPr>
          </p:pic>
        </p:grpSp>
        <p:pic>
          <p:nvPicPr>
            <p:cNvPr id="4" name="Google Shape;362;p27">
              <a:extLst>
                <a:ext uri="{FF2B5EF4-FFF2-40B4-BE49-F238E27FC236}">
                  <a16:creationId xmlns:a16="http://schemas.microsoft.com/office/drawing/2014/main" id="{98201707-4CEC-4A19-85CC-20265AF428E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41609" y="3314862"/>
              <a:ext cx="266699" cy="2428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85725" dir="10620000" algn="bl" rotWithShape="0">
                <a:srgbClr val="000000">
                  <a:alpha val="24000"/>
                </a:srgbClr>
              </a:outerShdw>
            </a:effectLst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/>
        </p:nvSpPr>
        <p:spPr>
          <a:xfrm>
            <a:off x="292300" y="183700"/>
            <a:ext cx="23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is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cryptocurrency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endParaRPr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0" name="Google Shape;340;p26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26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2" name="Google Shape;342;p26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0" name="Google Shape;350;p26"/>
          <p:cNvCxnSpPr/>
          <p:nvPr/>
        </p:nvCxnSpPr>
        <p:spPr>
          <a:xfrm>
            <a:off x="1963875" y="2922775"/>
            <a:ext cx="5170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2">
            <a:extLst>
              <a:ext uri="{FF2B5EF4-FFF2-40B4-BE49-F238E27FC236}">
                <a16:creationId xmlns:a16="http://schemas.microsoft.com/office/drawing/2014/main" id="{92B27659-CD1E-4769-97FF-0CADFE1E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54046"/>
            <a:ext cx="8093868" cy="29210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1F6B7D-477C-4108-9654-400C44DEC383}"/>
              </a:ext>
            </a:extLst>
          </p:cNvPr>
          <p:cNvSpPr txBox="1"/>
          <p:nvPr/>
        </p:nvSpPr>
        <p:spPr>
          <a:xfrm>
            <a:off x="1214439" y="3357562"/>
            <a:ext cx="22645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97b10642647d0ad6762b6cedb30e5bf1ae5412995d92fe2fc20aa352e8440081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D9DE99-D4D2-4BDF-B2DD-F6FA37EF93DD}"/>
              </a:ext>
            </a:extLst>
          </p:cNvPr>
          <p:cNvSpPr txBox="1"/>
          <p:nvPr/>
        </p:nvSpPr>
        <p:spPr>
          <a:xfrm>
            <a:off x="5757862" y="3464719"/>
            <a:ext cx="22645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0xa712D630407c01df10d40519fCEfdAae1098cc19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86A70A-7754-4335-9DC1-F3F81D95A23F}"/>
              </a:ext>
            </a:extLst>
          </p:cNvPr>
          <p:cNvSpPr txBox="1"/>
          <p:nvPr/>
        </p:nvSpPr>
        <p:spPr>
          <a:xfrm>
            <a:off x="1078707" y="4271962"/>
            <a:ext cx="26789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transactions</a:t>
            </a:r>
          </a:p>
          <a:p>
            <a:pPr algn="ctr"/>
            <a:r>
              <a:rPr lang="fr-FR" dirty="0"/>
              <a:t>(</a:t>
            </a:r>
            <a:r>
              <a:rPr lang="fr-FR" dirty="0" err="1"/>
              <a:t>i.e</a:t>
            </a:r>
            <a:r>
              <a:rPr lang="fr-FR" dirty="0"/>
              <a:t> ATM PIN)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F9711D5-4F14-4067-BE2B-EDCB4BE6CAB6}"/>
              </a:ext>
            </a:extLst>
          </p:cNvPr>
          <p:cNvSpPr txBox="1"/>
          <p:nvPr/>
        </p:nvSpPr>
        <p:spPr>
          <a:xfrm>
            <a:off x="5715000" y="4143373"/>
            <a:ext cx="23502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/>
              <a:t>Wallet</a:t>
            </a:r>
            <a:r>
              <a:rPr lang="fr-FR" dirty="0"/>
              <a:t> </a:t>
            </a:r>
            <a:r>
              <a:rPr lang="fr-FR" dirty="0" err="1"/>
              <a:t>address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i.e</a:t>
            </a:r>
            <a:r>
              <a:rPr lang="fr-FR" dirty="0"/>
              <a:t> </a:t>
            </a:r>
            <a:r>
              <a:rPr lang="fr-FR" dirty="0" err="1"/>
              <a:t>bank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635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/>
        </p:nvSpPr>
        <p:spPr>
          <a:xfrm>
            <a:off x="292300" y="183700"/>
            <a:ext cx="23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Cryptocurrencies</a:t>
            </a:r>
            <a:endParaRPr err="1">
              <a:solidFill>
                <a:schemeClr val="accent1"/>
              </a:solidFill>
            </a:endParaRPr>
          </a:p>
        </p:txBody>
      </p:sp>
      <p:cxnSp>
        <p:nvCxnSpPr>
          <p:cNvPr id="418" name="Google Shape;418;p30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30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0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0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" name="Google Shape;110;p16">
            <a:extLst>
              <a:ext uri="{FF2B5EF4-FFF2-40B4-BE49-F238E27FC236}">
                <a16:creationId xmlns:a16="http://schemas.microsoft.com/office/drawing/2014/main" id="{F3095873-A7A1-3344-AA5F-5C5AB98E8B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29" y="958100"/>
            <a:ext cx="909563" cy="87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30;p17">
            <a:extLst>
              <a:ext uri="{FF2B5EF4-FFF2-40B4-BE49-F238E27FC236}">
                <a16:creationId xmlns:a16="http://schemas.microsoft.com/office/drawing/2014/main" id="{3525990F-C8C8-DD42-A32D-FF614181C63C}"/>
              </a:ext>
            </a:extLst>
          </p:cNvPr>
          <p:cNvSpPr txBox="1"/>
          <p:nvPr/>
        </p:nvSpPr>
        <p:spPr>
          <a:xfrm>
            <a:off x="3099353" y="1164573"/>
            <a:ext cx="367683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latin typeface="Source Sans Pro"/>
                <a:ea typeface="Source Sans Pro"/>
                <a:cs typeface="Source Sans Pro"/>
                <a:sym typeface="Source Sans Pro"/>
              </a:rPr>
              <a:t>100% VIRTUAL    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Based on trust  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A8D332-EE96-0145-AE05-0CACA6E67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30" y="2229767"/>
            <a:ext cx="909562" cy="9095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DAD6AC-8955-3B4A-9DE6-F3C62FE38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29" y="3536416"/>
            <a:ext cx="909557" cy="909557"/>
          </a:xfrm>
          <a:prstGeom prst="rect">
            <a:avLst/>
          </a:prstGeom>
        </p:spPr>
      </p:pic>
      <p:sp>
        <p:nvSpPr>
          <p:cNvPr id="30" name="Google Shape;130;p17">
            <a:extLst>
              <a:ext uri="{FF2B5EF4-FFF2-40B4-BE49-F238E27FC236}">
                <a16:creationId xmlns:a16="http://schemas.microsoft.com/office/drawing/2014/main" id="{D767EB19-3A6C-8C40-A379-01CDA5FA8105}"/>
              </a:ext>
            </a:extLst>
          </p:cNvPr>
          <p:cNvSpPr txBox="1"/>
          <p:nvPr/>
        </p:nvSpPr>
        <p:spPr>
          <a:xfrm>
            <a:off x="3099353" y="2454780"/>
            <a:ext cx="367683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latin typeface="Source Sans Pro"/>
                <a:ea typeface="Source Sans Pro"/>
                <a:cs typeface="Source Sans Pro"/>
                <a:sym typeface="Source Sans Pro"/>
              </a:rPr>
              <a:t>90% VIRTUAL       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Based on trust  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130;p17">
            <a:extLst>
              <a:ext uri="{FF2B5EF4-FFF2-40B4-BE49-F238E27FC236}">
                <a16:creationId xmlns:a16="http://schemas.microsoft.com/office/drawing/2014/main" id="{BC7B4617-3A21-3345-9447-2CA8AD3D173D}"/>
              </a:ext>
            </a:extLst>
          </p:cNvPr>
          <p:cNvSpPr txBox="1"/>
          <p:nvPr/>
        </p:nvSpPr>
        <p:spPr>
          <a:xfrm>
            <a:off x="3099353" y="3744988"/>
            <a:ext cx="367683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latin typeface="Source Sans Pro"/>
                <a:ea typeface="Source Sans Pro"/>
                <a:cs typeface="Source Sans Pro"/>
                <a:sym typeface="Source Sans Pro"/>
              </a:rPr>
              <a:t>90% VIRTUAL       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Based on trust  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/>
        </p:nvSpPr>
        <p:spPr>
          <a:xfrm>
            <a:off x="292300" y="183700"/>
            <a:ext cx="23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Cryptocurrencies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418" name="Google Shape;418;p30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30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0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0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7CAE-9EDE-C543-BB43-2AEDA468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48" y="704681"/>
            <a:ext cx="6661503" cy="432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8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Cryptocurrencies</a:t>
            </a:r>
            <a:endParaRPr err="1"/>
          </a:p>
        </p:txBody>
      </p:sp>
      <p:cxnSp>
        <p:nvCxnSpPr>
          <p:cNvPr id="464" name="Google Shape;464;p32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32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6" name="Google Shape;466;p32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32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-525350" y="1287987"/>
            <a:ext cx="644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fr" sz="42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there only Bitcoin ?</a:t>
            </a:r>
            <a:endParaRPr sz="42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18DDDB7-2846-4161-B1A6-5B045C581FF9}"/>
              </a:ext>
            </a:extLst>
          </p:cNvPr>
          <p:cNvGrpSpPr/>
          <p:nvPr/>
        </p:nvGrpSpPr>
        <p:grpSpPr>
          <a:xfrm>
            <a:off x="5437187" y="-107949"/>
            <a:ext cx="3482976" cy="5201444"/>
            <a:chOff x="5437187" y="-107949"/>
            <a:chExt cx="3482976" cy="5201444"/>
          </a:xfrm>
        </p:grpSpPr>
        <p:pic>
          <p:nvPicPr>
            <p:cNvPr id="462" name="Google Shape;46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6481" y="249913"/>
              <a:ext cx="1180474" cy="118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3194" y="3397756"/>
              <a:ext cx="1256669" cy="120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5458" y="1612362"/>
              <a:ext cx="1425299" cy="142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269FA318-AF0B-40D2-8F25-BE9AF2A0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7187" y="-107949"/>
              <a:ext cx="1806575" cy="1806576"/>
            </a:xfrm>
            <a:prstGeom prst="rect">
              <a:avLst/>
            </a:prstGeom>
          </p:spPr>
        </p:pic>
        <p:pic>
          <p:nvPicPr>
            <p:cNvPr id="3" name="Image 3">
              <a:extLst>
                <a:ext uri="{FF2B5EF4-FFF2-40B4-BE49-F238E27FC236}">
                  <a16:creationId xmlns:a16="http://schemas.microsoft.com/office/drawing/2014/main" id="{C46DEB0B-6969-4B1D-87FE-F38557698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369" y="2910682"/>
              <a:ext cx="2159794" cy="2182813"/>
            </a:xfrm>
            <a:prstGeom prst="rect">
              <a:avLst/>
            </a:prstGeom>
          </p:spPr>
        </p:pic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D556BCB1-B28A-400D-AD0F-D05CA009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9468" y="1614486"/>
              <a:ext cx="1400177" cy="1385889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D84F9102-1F33-47E7-A7B0-00259025BAA9}"/>
              </a:ext>
            </a:extLst>
          </p:cNvPr>
          <p:cNvSpPr txBox="1"/>
          <p:nvPr/>
        </p:nvSpPr>
        <p:spPr>
          <a:xfrm>
            <a:off x="1135856" y="420052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6B185AA4-BCB6-43E5-93C1-2FB645016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463" y="2170113"/>
            <a:ext cx="3068637" cy="2303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92300" y="1837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2760713" y="310025"/>
            <a:ext cx="64944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</a:t>
            </a:r>
            <a:endParaRPr lang="fr"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Blockchain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POW/POS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endParaRPr lang="fr-FR"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What is a Cryptocurrency?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-FR" sz="2000" b="1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	What about others Cryptocurrencies ?</a:t>
            </a: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sz="20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lang="fr-FR"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-FR" sz="2000" dirty="0" err="1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2000" dirty="0">
                <a:latin typeface="Source Sans Pro"/>
                <a:ea typeface="Source Sans Pro"/>
                <a:cs typeface="Source Sans Pro"/>
                <a:sym typeface="Source Sans Pro"/>
              </a:rPr>
              <a:t>                 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2000" dirty="0">
                <a:latin typeface="Source Sans Pro"/>
                <a:ea typeface="Source Sans Pro"/>
                <a:cs typeface="Source Sans Pro"/>
              </a:rPr>
              <a:t>                  </a:t>
            </a:r>
            <a:r>
              <a:rPr lang="fr-FR" sz="2000" dirty="0" err="1">
                <a:latin typeface="Source Sans Pro"/>
                <a:ea typeface="Source Sans Pro"/>
                <a:cs typeface="Source Sans Pro"/>
              </a:rPr>
              <a:t>Stablecoins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/>
            <a:r>
              <a:rPr lang="fr-FR" sz="2000" dirty="0">
                <a:latin typeface="Source Sans Pro"/>
                <a:ea typeface="Source Sans Pro"/>
                <a:cs typeface="Source Sans Pro"/>
                <a:sym typeface="Source Sans Pro"/>
              </a:rPr>
              <a:t>         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Pros and cons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109600" y="309852"/>
            <a:ext cx="540000" cy="540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109600" y="1825477"/>
            <a:ext cx="540000" cy="540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109600" y="3364915"/>
            <a:ext cx="540000" cy="5400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2379600" y="106955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>
            <a:off x="2379600" y="25693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Cryptocurrencies</a:t>
            </a:r>
            <a:endParaRPr lang="fr-FR" err="1"/>
          </a:p>
        </p:txBody>
      </p:sp>
      <p:cxnSp>
        <p:nvCxnSpPr>
          <p:cNvPr id="478" name="Google Shape;478;p3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3" name="Google Shape;483;p33"/>
          <p:cNvSpPr txBox="1"/>
          <p:nvPr/>
        </p:nvSpPr>
        <p:spPr>
          <a:xfrm>
            <a:off x="292299" y="4528300"/>
            <a:ext cx="610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 Cap = Price * Circulating supply</a:t>
            </a:r>
            <a:endParaRPr sz="16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2B6701AE-DD58-4CB1-ABA9-93BAB8D5B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0" b="20000"/>
          <a:stretch/>
        </p:blipFill>
        <p:spPr>
          <a:xfrm>
            <a:off x="1154113" y="935832"/>
            <a:ext cx="6632586" cy="35204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What about others Cryptocurrencies ?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b="1" dirty="0">
                <a:solidFill>
                  <a:srgbClr val="4285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ETHEREUM the revolution</a:t>
            </a:r>
            <a:endParaRPr b="1" dirty="0">
              <a:solidFill>
                <a:srgbClr val="4285F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8" name="Google Shape;478;p3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Google Shape;471;p32">
            <a:extLst>
              <a:ext uri="{FF2B5EF4-FFF2-40B4-BE49-F238E27FC236}">
                <a16:creationId xmlns:a16="http://schemas.microsoft.com/office/drawing/2014/main" id="{A41DB0D6-C568-4B9F-8165-5320B676A9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709" y="133606"/>
            <a:ext cx="1425299" cy="142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3D5A556-3C1E-4F46-B4BB-134CB468924D}"/>
              </a:ext>
            </a:extLst>
          </p:cNvPr>
          <p:cNvGrpSpPr/>
          <p:nvPr/>
        </p:nvGrpSpPr>
        <p:grpSpPr>
          <a:xfrm>
            <a:off x="-364330" y="1871661"/>
            <a:ext cx="2850357" cy="1795127"/>
            <a:chOff x="-114299" y="1850231"/>
            <a:chExt cx="3400425" cy="2155500"/>
          </a:xfrm>
        </p:grpSpPr>
        <p:pic>
          <p:nvPicPr>
            <p:cNvPr id="4" name="Image 4" descr="Une image contenant homme, personne, portant, chemise&#10;&#10;Description générée automatiquement">
              <a:extLst>
                <a:ext uri="{FF2B5EF4-FFF2-40B4-BE49-F238E27FC236}">
                  <a16:creationId xmlns:a16="http://schemas.microsoft.com/office/drawing/2014/main" id="{6F0EBBDF-BEB1-416C-84E3-56532C20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4299" y="1850231"/>
              <a:ext cx="3400425" cy="1707356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535968-2E80-4E59-937D-FA902824E495}"/>
                </a:ext>
              </a:extLst>
            </p:cNvPr>
            <p:cNvSpPr txBox="1"/>
            <p:nvPr/>
          </p:nvSpPr>
          <p:spPr>
            <a:xfrm>
              <a:off x="759118" y="3636168"/>
              <a:ext cx="1550068" cy="3695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err="1">
                  <a:latin typeface="Source Sans Pro"/>
                </a:rPr>
                <a:t>Vitalik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Buterin</a:t>
              </a:r>
              <a:endParaRPr lang="fr-FR" dirty="0">
                <a:latin typeface="Source Sans Pro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DBA411E-134E-4E4F-89BF-D59CD44116D1}"/>
              </a:ext>
            </a:extLst>
          </p:cNvPr>
          <p:cNvGrpSpPr/>
          <p:nvPr/>
        </p:nvGrpSpPr>
        <p:grpSpPr>
          <a:xfrm>
            <a:off x="1485900" y="1839514"/>
            <a:ext cx="3000375" cy="1840112"/>
            <a:chOff x="1485900" y="1839514"/>
            <a:chExt cx="3000375" cy="184011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7CED7D1-475E-4314-8F1E-6D1EDC27BE1D}"/>
                </a:ext>
              </a:extLst>
            </p:cNvPr>
            <p:cNvGrpSpPr/>
            <p:nvPr/>
          </p:nvGrpSpPr>
          <p:grpSpPr>
            <a:xfrm>
              <a:off x="2286000" y="1839514"/>
              <a:ext cx="2200275" cy="1840112"/>
              <a:chOff x="2371725" y="1839514"/>
              <a:chExt cx="2200275" cy="1840112"/>
            </a:xfrm>
          </p:grpSpPr>
          <p:pic>
            <p:nvPicPr>
              <p:cNvPr id="7" name="Image 7">
                <a:extLst>
                  <a:ext uri="{FF2B5EF4-FFF2-40B4-BE49-F238E27FC236}">
                    <a16:creationId xmlns:a16="http://schemas.microsoft.com/office/drawing/2014/main" id="{E0912C8E-E61F-4FC8-AFFD-4AF4FF69D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62" t="19318" r="42023" b="17329"/>
              <a:stretch/>
            </p:blipFill>
            <p:spPr>
              <a:xfrm>
                <a:off x="2407444" y="1839514"/>
                <a:ext cx="2000246" cy="1528775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598BC15-0775-4D3B-9B37-9D5639ED099E}"/>
                  </a:ext>
                </a:extLst>
              </p:cNvPr>
              <p:cNvSpPr txBox="1"/>
              <p:nvPr/>
            </p:nvSpPr>
            <p:spPr>
              <a:xfrm>
                <a:off x="2371725" y="3371849"/>
                <a:ext cx="2200275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dirty="0" err="1">
                    <a:latin typeface="Source Sans Pro"/>
                  </a:rPr>
                  <a:t>Ethereum</a:t>
                </a:r>
                <a:r>
                  <a:rPr lang="fr-FR" dirty="0">
                    <a:latin typeface="Source Sans Pro"/>
                  </a:rPr>
                  <a:t> Virtual Machine</a:t>
                </a:r>
              </a:p>
            </p:txBody>
          </p:sp>
        </p:grp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DC35D77A-D220-47B7-86CF-292BBB26F4BC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571747"/>
              <a:ext cx="828676" cy="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BB62C9D-BD95-4D0E-848F-5F58057FCD54}"/>
              </a:ext>
            </a:extLst>
          </p:cNvPr>
          <p:cNvGrpSpPr/>
          <p:nvPr/>
        </p:nvGrpSpPr>
        <p:grpSpPr>
          <a:xfrm>
            <a:off x="200024" y="2097073"/>
            <a:ext cx="8827295" cy="3046427"/>
            <a:chOff x="200024" y="2097073"/>
            <a:chExt cx="8827295" cy="3046427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2B0B6374-CA0F-4110-A385-77F961136CCD}"/>
                </a:ext>
              </a:extLst>
            </p:cNvPr>
            <p:cNvGrpSpPr/>
            <p:nvPr/>
          </p:nvGrpSpPr>
          <p:grpSpPr>
            <a:xfrm>
              <a:off x="6877050" y="2097073"/>
              <a:ext cx="2150269" cy="1587316"/>
              <a:chOff x="6812756" y="2097073"/>
              <a:chExt cx="2150269" cy="1587316"/>
            </a:xfrm>
          </p:grpSpPr>
          <p:pic>
            <p:nvPicPr>
              <p:cNvPr id="15" name="Image 15" descr="Une image contenant texte, horloge&#10;&#10;Description générée automatiquement">
                <a:extLst>
                  <a:ext uri="{FF2B5EF4-FFF2-40B4-BE49-F238E27FC236}">
                    <a16:creationId xmlns:a16="http://schemas.microsoft.com/office/drawing/2014/main" id="{7B008160-9D9B-4F52-B36B-37A407BEC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5144" y="2097073"/>
                <a:ext cx="1907382" cy="949355"/>
              </a:xfrm>
              <a:prstGeom prst="rect">
                <a:avLst/>
              </a:prstGeom>
            </p:spPr>
          </p:pic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AA86A1F-E24B-451C-8DBD-299294E3ED20}"/>
                  </a:ext>
                </a:extLst>
              </p:cNvPr>
              <p:cNvSpPr txBox="1"/>
              <p:nvPr/>
            </p:nvSpPr>
            <p:spPr>
              <a:xfrm>
                <a:off x="6812756" y="3376612"/>
                <a:ext cx="2150269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dirty="0" err="1">
                    <a:latin typeface="Source Sans Pro"/>
                  </a:rPr>
                  <a:t>Decentralized</a:t>
                </a:r>
                <a:r>
                  <a:rPr lang="fr-FR" dirty="0">
                    <a:latin typeface="Source Sans Pro"/>
                  </a:rPr>
                  <a:t> Application</a:t>
                </a:r>
                <a:endParaRPr lang="fr-FR" dirty="0"/>
              </a:p>
            </p:txBody>
          </p:sp>
        </p:grp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25E55152-DA58-4EDB-828F-D793902F0429}"/>
                </a:ext>
              </a:extLst>
            </p:cNvPr>
            <p:cNvCxnSpPr>
              <a:cxnSpLocks/>
            </p:cNvCxnSpPr>
            <p:nvPr/>
          </p:nvCxnSpPr>
          <p:spPr>
            <a:xfrm>
              <a:off x="6186488" y="2571748"/>
              <a:ext cx="757239" cy="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age 9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D2C86FB8-1A7D-4860-8600-EBEB2AA0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024" y="4239101"/>
              <a:ext cx="1414463" cy="687229"/>
            </a:xfrm>
            <a:prstGeom prst="rect">
              <a:avLst/>
            </a:prstGeom>
          </p:spPr>
        </p:pic>
        <p:pic>
          <p:nvPicPr>
            <p:cNvPr id="14" name="Image 16">
              <a:extLst>
                <a:ext uri="{FF2B5EF4-FFF2-40B4-BE49-F238E27FC236}">
                  <a16:creationId xmlns:a16="http://schemas.microsoft.com/office/drawing/2014/main" id="{8F0EB85F-6859-4F75-BFF1-7DD0FA27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6300" y="3985105"/>
              <a:ext cx="1800226" cy="1116638"/>
            </a:xfrm>
            <a:prstGeom prst="rect">
              <a:avLst/>
            </a:prstGeom>
          </p:spPr>
        </p:pic>
        <p:pic>
          <p:nvPicPr>
            <p:cNvPr id="17" name="Image 19">
              <a:extLst>
                <a:ext uri="{FF2B5EF4-FFF2-40B4-BE49-F238E27FC236}">
                  <a16:creationId xmlns:a16="http://schemas.microsoft.com/office/drawing/2014/main" id="{BE529F52-E808-4557-867F-3B69E4E8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8975" y="4021931"/>
              <a:ext cx="1135856" cy="1121569"/>
            </a:xfrm>
            <a:prstGeom prst="rect">
              <a:avLst/>
            </a:prstGeom>
          </p:spPr>
        </p:pic>
        <p:pic>
          <p:nvPicPr>
            <p:cNvPr id="20" name="Image 20">
              <a:extLst>
                <a:ext uri="{FF2B5EF4-FFF2-40B4-BE49-F238E27FC236}">
                  <a16:creationId xmlns:a16="http://schemas.microsoft.com/office/drawing/2014/main" id="{833256B6-C137-42B8-A381-F8A87062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6450" y="4183855"/>
              <a:ext cx="826294" cy="812007"/>
            </a:xfrm>
            <a:prstGeom prst="rect">
              <a:avLst/>
            </a:prstGeom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FC62045F-330B-4B01-85D1-318916CE8E81}"/>
              </a:ext>
            </a:extLst>
          </p:cNvPr>
          <p:cNvSpPr txBox="1"/>
          <p:nvPr/>
        </p:nvSpPr>
        <p:spPr>
          <a:xfrm>
            <a:off x="5150644" y="2336007"/>
            <a:ext cx="1271587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700">
              <a:solidFill>
                <a:schemeClr val="tx1"/>
              </a:solidFill>
              <a:latin typeface="WordVisi_MSFontService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6DE7A0-1080-45E4-AF12-7B0D3DFA01D2}"/>
              </a:ext>
            </a:extLst>
          </p:cNvPr>
          <p:cNvGrpSpPr/>
          <p:nvPr/>
        </p:nvGrpSpPr>
        <p:grpSpPr>
          <a:xfrm>
            <a:off x="4271963" y="1764506"/>
            <a:ext cx="2150269" cy="2334102"/>
            <a:chOff x="4271963" y="1764506"/>
            <a:chExt cx="2150269" cy="2334102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8B679C4-880C-4C36-81BF-FAD9BD5568FC}"/>
                </a:ext>
              </a:extLst>
            </p:cNvPr>
            <p:cNvGrpSpPr/>
            <p:nvPr/>
          </p:nvGrpSpPr>
          <p:grpSpPr>
            <a:xfrm>
              <a:off x="4757738" y="1764506"/>
              <a:ext cx="1664494" cy="2334102"/>
              <a:chOff x="4807744" y="1778793"/>
              <a:chExt cx="1664494" cy="2334102"/>
            </a:xfrm>
          </p:grpSpPr>
          <p:pic>
            <p:nvPicPr>
              <p:cNvPr id="11" name="Image 11">
                <a:extLst>
                  <a:ext uri="{FF2B5EF4-FFF2-40B4-BE49-F238E27FC236}">
                    <a16:creationId xmlns:a16="http://schemas.microsoft.com/office/drawing/2014/main" id="{22BEA369-87FF-4210-8E5C-E7A8FAC72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7744" y="1778793"/>
                <a:ext cx="1664494" cy="1650207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20601D6-0775-4CF4-95B9-5EF81D33053F}"/>
                  </a:ext>
                </a:extLst>
              </p:cNvPr>
              <p:cNvSpPr txBox="1"/>
              <p:nvPr/>
            </p:nvSpPr>
            <p:spPr>
              <a:xfrm>
                <a:off x="4838699" y="3374231"/>
                <a:ext cx="1557337" cy="7386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dirty="0">
                    <a:latin typeface="Source Sans Pro"/>
                  </a:rPr>
                  <a:t>First Smart </a:t>
                </a:r>
                <a:r>
                  <a:rPr lang="fr-FR" dirty="0" err="1">
                    <a:latin typeface="Source Sans Pro"/>
                  </a:rPr>
                  <a:t>Contract</a:t>
                </a:r>
                <a:r>
                  <a:rPr lang="fr-FR" dirty="0">
                    <a:latin typeface="Source Sans Pro"/>
                  </a:rPr>
                  <a:t> blockchain</a:t>
                </a:r>
                <a:endParaRPr lang="fr-FR" dirty="0"/>
              </a:p>
            </p:txBody>
          </p:sp>
        </p:grp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00F146A-5A87-4DA4-9E3C-6091F13A0A5E}"/>
                </a:ext>
              </a:extLst>
            </p:cNvPr>
            <p:cNvCxnSpPr/>
            <p:nvPr/>
          </p:nvCxnSpPr>
          <p:spPr>
            <a:xfrm>
              <a:off x="4271963" y="2571749"/>
              <a:ext cx="828676" cy="1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2D4EE74-D245-4B82-981E-10D3EEE372DA}"/>
                </a:ext>
              </a:extLst>
            </p:cNvPr>
            <p:cNvSpPr txBox="1"/>
            <p:nvPr/>
          </p:nvSpPr>
          <p:spPr>
            <a:xfrm>
              <a:off x="5179219" y="2150269"/>
              <a:ext cx="607219" cy="2000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00"/>
                <a:t>Trackable</a:t>
              </a:r>
              <a:endParaRPr lang="fr-FR" sz="700" err="1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AD69129-E7EE-4846-B650-76AB9F67E263}"/>
                </a:ext>
              </a:extLst>
            </p:cNvPr>
            <p:cNvSpPr txBox="1"/>
            <p:nvPr/>
          </p:nvSpPr>
          <p:spPr>
            <a:xfrm>
              <a:off x="5179218" y="2350294"/>
              <a:ext cx="721519" cy="2000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00"/>
                <a:t>Permanent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53BAF41-0563-435E-8713-846CF8F7DC99}"/>
                </a:ext>
              </a:extLst>
            </p:cNvPr>
            <p:cNvSpPr txBox="1"/>
            <p:nvPr/>
          </p:nvSpPr>
          <p:spPr>
            <a:xfrm>
              <a:off x="5150643" y="2550318"/>
              <a:ext cx="685800" cy="2000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00"/>
                <a:t>Transparent</a:t>
              </a:r>
              <a:endParaRPr lang="fr-FR" sz="700" err="1"/>
            </a:p>
          </p:txBody>
        </p:sp>
      </p:grpSp>
    </p:spTree>
    <p:extLst>
      <p:ext uri="{BB962C8B-B14F-4D97-AF65-F5344CB8AC3E}">
        <p14:creationId xmlns:p14="http://schemas.microsoft.com/office/powerpoint/2010/main" val="26363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b="1">
                <a:solidFill>
                  <a:srgbClr val="4285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ETHEREUM 2.0, the game changer ? </a:t>
            </a:r>
            <a:endParaRPr b="1">
              <a:solidFill>
                <a:srgbClr val="4285F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8" name="Google Shape;478;p3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 9">
            <a:extLst>
              <a:ext uri="{FF2B5EF4-FFF2-40B4-BE49-F238E27FC236}">
                <a16:creationId xmlns:a16="http://schemas.microsoft.com/office/drawing/2014/main" id="{CD9FBD0F-7509-4F3E-A7AB-07E2E666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933" y="185737"/>
            <a:ext cx="1068212" cy="147875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0E0D877-C22B-43D7-9106-F6ED5867ED0A}"/>
              </a:ext>
            </a:extLst>
          </p:cNvPr>
          <p:cNvGrpSpPr/>
          <p:nvPr/>
        </p:nvGrpSpPr>
        <p:grpSpPr>
          <a:xfrm>
            <a:off x="992981" y="1390905"/>
            <a:ext cx="2743200" cy="2484996"/>
            <a:chOff x="992981" y="1390905"/>
            <a:chExt cx="2743200" cy="2484996"/>
          </a:xfrm>
        </p:grpSpPr>
        <p:pic>
          <p:nvPicPr>
            <p:cNvPr id="2" name="Google Shape;471;p32">
              <a:extLst>
                <a:ext uri="{FF2B5EF4-FFF2-40B4-BE49-F238E27FC236}">
                  <a16:creationId xmlns:a16="http://schemas.microsoft.com/office/drawing/2014/main" id="{7894537F-51BC-4FB8-AB53-013BCF0E2ED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6390" y="1390905"/>
              <a:ext cx="918093" cy="832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ED93F5E-809E-4A4E-B4EF-244B76EAB9F4}"/>
                </a:ext>
              </a:extLst>
            </p:cNvPr>
            <p:cNvSpPr txBox="1"/>
            <p:nvPr/>
          </p:nvSpPr>
          <p:spPr>
            <a:xfrm>
              <a:off x="1850231" y="2264569"/>
              <a:ext cx="51435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>
                  <a:latin typeface="Source Sans Pro"/>
                </a:rPr>
                <a:t>ETH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6222C02-5DD8-447C-90D2-14598CA046DF}"/>
                </a:ext>
              </a:extLst>
            </p:cNvPr>
            <p:cNvSpPr txBox="1"/>
            <p:nvPr/>
          </p:nvSpPr>
          <p:spPr>
            <a:xfrm>
              <a:off x="992981" y="2921794"/>
              <a:ext cx="274320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High </a:t>
              </a:r>
              <a:r>
                <a:rPr lang="fr-FR" dirty="0" err="1">
                  <a:latin typeface="Source Sans Pro"/>
                </a:rPr>
                <a:t>fees</a:t>
              </a:r>
              <a:r>
                <a:rPr lang="fr-FR" dirty="0">
                  <a:latin typeface="Source Sans Pro"/>
                </a:rPr>
                <a:t> (~ 15$)</a:t>
              </a: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15 transactions per second</a:t>
              </a:r>
            </a:p>
            <a:p>
              <a:pPr marL="285750" indent="-285750">
                <a:buChar char="•"/>
              </a:pPr>
              <a:r>
                <a:rPr lang="fr-FR" dirty="0">
                  <a:latin typeface="Source Sans Pro"/>
                </a:rPr>
                <a:t>Proof of Work</a:t>
              </a:r>
            </a:p>
            <a:p>
              <a:pPr marL="285750" indent="-285750">
                <a:buChar char="•"/>
              </a:pPr>
              <a:endParaRPr lang="fr-FR">
                <a:latin typeface="Source Sans Pro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A6D36D7-FE74-4624-BD8D-062F020881AB}"/>
              </a:ext>
            </a:extLst>
          </p:cNvPr>
          <p:cNvGrpSpPr/>
          <p:nvPr/>
        </p:nvGrpSpPr>
        <p:grpSpPr>
          <a:xfrm>
            <a:off x="3346989" y="1378742"/>
            <a:ext cx="4954048" cy="3595034"/>
            <a:chOff x="3346989" y="1378742"/>
            <a:chExt cx="4954048" cy="3595034"/>
          </a:xfrm>
        </p:grpSpPr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C0B46E5F-3F73-4276-8800-A21FE8F4AAE1}"/>
                </a:ext>
              </a:extLst>
            </p:cNvPr>
            <p:cNvSpPr/>
            <p:nvPr/>
          </p:nvSpPr>
          <p:spPr>
            <a:xfrm>
              <a:off x="3346989" y="1807939"/>
              <a:ext cx="1843086" cy="1214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66433351-5C8F-441D-9F71-62B1491B8387}"/>
                </a:ext>
              </a:extLst>
            </p:cNvPr>
            <p:cNvGrpSpPr/>
            <p:nvPr/>
          </p:nvGrpSpPr>
          <p:grpSpPr>
            <a:xfrm>
              <a:off x="4664869" y="1378742"/>
              <a:ext cx="3636168" cy="3595034"/>
              <a:chOff x="4664869" y="1378742"/>
              <a:chExt cx="3636168" cy="3595034"/>
            </a:xfrm>
          </p:grpSpPr>
          <p:pic>
            <p:nvPicPr>
              <p:cNvPr id="17" name="Image 9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D604DA8C-336D-4D47-A86E-CC917F744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3871" y="1378742"/>
                <a:ext cx="603869" cy="835819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80A91BB-3F76-498D-A267-A52E326708AA}"/>
                  </a:ext>
                </a:extLst>
              </p:cNvPr>
              <p:cNvSpPr txBox="1"/>
              <p:nvPr/>
            </p:nvSpPr>
            <p:spPr>
              <a:xfrm>
                <a:off x="6043613" y="2264568"/>
                <a:ext cx="892968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>
                    <a:latin typeface="Source Sans Pro"/>
                  </a:rPr>
                  <a:t>ETH 2.0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B2EB32E-40EE-4EF5-A4D2-93B0828E79A4}"/>
                  </a:ext>
                </a:extLst>
              </p:cNvPr>
              <p:cNvSpPr txBox="1"/>
              <p:nvPr/>
            </p:nvSpPr>
            <p:spPr>
              <a:xfrm>
                <a:off x="5286375" y="2736056"/>
                <a:ext cx="3014662" cy="160043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Low </a:t>
                </a:r>
                <a:r>
                  <a:rPr lang="fr-FR" dirty="0" err="1">
                    <a:latin typeface="Source Sans Pro"/>
                  </a:rPr>
                  <a:t>fees</a:t>
                </a:r>
                <a:r>
                  <a:rPr lang="fr-FR" dirty="0">
                    <a:latin typeface="Source Sans Pro"/>
                  </a:rPr>
                  <a:t> (~ &lt;0.0001$)</a:t>
                </a:r>
              </a:p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100 000 transactions per second</a:t>
                </a:r>
              </a:p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Proof of </a:t>
                </a:r>
                <a:r>
                  <a:rPr lang="fr-FR" dirty="0" err="1">
                    <a:latin typeface="Source Sans Pro"/>
                  </a:rPr>
                  <a:t>Stake</a:t>
                </a:r>
              </a:p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More scalable</a:t>
                </a:r>
              </a:p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More </a:t>
                </a:r>
                <a:r>
                  <a:rPr lang="fr-FR" dirty="0" err="1">
                    <a:latin typeface="Source Sans Pro"/>
                  </a:rPr>
                  <a:t>secure</a:t>
                </a:r>
              </a:p>
              <a:p>
                <a:pPr marL="285750" indent="-285750">
                  <a:buChar char="•"/>
                </a:pPr>
                <a:r>
                  <a:rPr lang="fr-FR" dirty="0">
                    <a:latin typeface="Source Sans Pro"/>
                  </a:rPr>
                  <a:t>More </a:t>
                </a:r>
                <a:r>
                  <a:rPr lang="fr-FR" dirty="0" err="1">
                    <a:latin typeface="Source Sans Pro"/>
                  </a:rPr>
                  <a:t>sustainable</a:t>
                </a:r>
              </a:p>
              <a:p>
                <a:pPr marL="285750" indent="-285750">
                  <a:buChar char="•"/>
                </a:pPr>
                <a:endParaRPr lang="fr-FR">
                  <a:latin typeface="Source Sans Pro"/>
                </a:endParaRPr>
              </a:p>
            </p:txBody>
          </p:sp>
          <p:sp>
            <p:nvSpPr>
              <p:cNvPr id="22" name="Flèche : virage 21">
                <a:extLst>
                  <a:ext uri="{FF2B5EF4-FFF2-40B4-BE49-F238E27FC236}">
                    <a16:creationId xmlns:a16="http://schemas.microsoft.com/office/drawing/2014/main" id="{4EBD1977-AF13-4E9F-8B1C-2A39A899098D}"/>
                  </a:ext>
                </a:extLst>
              </p:cNvPr>
              <p:cNvSpPr/>
              <p:nvPr/>
            </p:nvSpPr>
            <p:spPr>
              <a:xfrm rot="10800000">
                <a:off x="6865428" y="4230529"/>
                <a:ext cx="500062" cy="607217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F2997D-86A0-4FCC-8702-5B42AD4F0251}"/>
                  </a:ext>
                </a:extLst>
              </p:cNvPr>
              <p:cNvSpPr txBox="1"/>
              <p:nvPr/>
            </p:nvSpPr>
            <p:spPr>
              <a:xfrm>
                <a:off x="4664869" y="4450556"/>
                <a:ext cx="222885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>
                    <a:latin typeface="Source Sans Pro"/>
                  </a:rPr>
                  <a:t>Huge adoption of anyone</a:t>
                </a:r>
              </a:p>
              <a:p>
                <a:r>
                  <a:rPr lang="fr-FR">
                    <a:latin typeface="Source Sans Pro"/>
                  </a:rPr>
                  <a:t>ETH flippening BTC ? </a:t>
                </a:r>
              </a:p>
            </p:txBody>
          </p:sp>
        </p:grp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7AC5C06-B247-414A-912A-4C63527BE15B}"/>
              </a:ext>
            </a:extLst>
          </p:cNvPr>
          <p:cNvSpPr txBox="1"/>
          <p:nvPr/>
        </p:nvSpPr>
        <p:spPr>
          <a:xfrm>
            <a:off x="2643188" y="921544"/>
            <a:ext cx="4057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 err="1">
                <a:latin typeface="Source Sans Pro"/>
              </a:rPr>
              <a:t>Upgrading</a:t>
            </a:r>
            <a:r>
              <a:rPr lang="fr-FR" b="1" dirty="0">
                <a:latin typeface="Source Sans Pro"/>
              </a:rPr>
              <a:t> </a:t>
            </a:r>
            <a:r>
              <a:rPr lang="fr-FR" b="1" dirty="0" err="1">
                <a:latin typeface="Source Sans Pro"/>
              </a:rPr>
              <a:t>Ethereum</a:t>
            </a:r>
            <a:r>
              <a:rPr lang="fr-FR" b="1" dirty="0">
                <a:latin typeface="Source Sans Pro"/>
              </a:rPr>
              <a:t> to radical new </a:t>
            </a:r>
            <a:r>
              <a:rPr lang="fr-FR" b="1" dirty="0" err="1">
                <a:latin typeface="Source Sans Pro"/>
              </a:rPr>
              <a:t>heights</a:t>
            </a:r>
            <a:endParaRPr lang="fr-FR" dirty="0" err="1">
              <a:latin typeface="Source Sans Pro"/>
            </a:endParaRPr>
          </a:p>
          <a:p>
            <a:endParaRPr lang="fr-FR" dirty="0">
              <a:latin typeface="Source Sans Pro"/>
            </a:endParaRPr>
          </a:p>
        </p:txBody>
      </p:sp>
      <p:pic>
        <p:nvPicPr>
          <p:cNvPr id="29" name="Image 29">
            <a:extLst>
              <a:ext uri="{FF2B5EF4-FFF2-40B4-BE49-F238E27FC236}">
                <a16:creationId xmlns:a16="http://schemas.microsoft.com/office/drawing/2014/main" id="{58023462-C55D-44F9-9238-2BDB2F7AD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5763" y="3607593"/>
            <a:ext cx="1800225" cy="179308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F41FBAF-1D1F-4627-B660-B4DF2F0193E5}"/>
              </a:ext>
            </a:extLst>
          </p:cNvPr>
          <p:cNvGrpSpPr/>
          <p:nvPr/>
        </p:nvGrpSpPr>
        <p:grpSpPr>
          <a:xfrm>
            <a:off x="1128712" y="4293394"/>
            <a:ext cx="2714626" cy="782335"/>
            <a:chOff x="1128712" y="4293394"/>
            <a:chExt cx="2714626" cy="782335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883A8E6-E4A2-487B-B102-4C54669232E5}"/>
                </a:ext>
              </a:extLst>
            </p:cNvPr>
            <p:cNvSpPr txBox="1"/>
            <p:nvPr/>
          </p:nvSpPr>
          <p:spPr>
            <a:xfrm>
              <a:off x="1128712" y="4293394"/>
              <a:ext cx="119300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Small </a:t>
              </a:r>
              <a:r>
                <a:rPr lang="fr-FR" err="1"/>
                <a:t>wallet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D0FED7BA-8FC7-40D8-958C-23B482FBF3D3}"/>
                </a:ext>
              </a:extLst>
            </p:cNvPr>
            <p:cNvCxnSpPr/>
            <p:nvPr/>
          </p:nvCxnSpPr>
          <p:spPr>
            <a:xfrm flipV="1">
              <a:off x="2250282" y="4443413"/>
              <a:ext cx="364332" cy="7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6DFDCC2-6819-4F78-B89B-ECBE15F64C99}"/>
                </a:ext>
              </a:extLst>
            </p:cNvPr>
            <p:cNvSpPr txBox="1"/>
            <p:nvPr/>
          </p:nvSpPr>
          <p:spPr>
            <a:xfrm>
              <a:off x="2650331" y="4293394"/>
              <a:ext cx="119300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err="1"/>
                <a:t>Layers</a:t>
              </a:r>
              <a:r>
                <a:rPr lang="fr-FR"/>
                <a:t> 2</a:t>
              </a:r>
            </a:p>
          </p:txBody>
        </p:sp>
        <p:pic>
          <p:nvPicPr>
            <p:cNvPr id="7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D22B502-932D-41CD-954E-21BF6A259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75" t="25391" r="1075" b="29496"/>
            <a:stretch/>
          </p:blipFill>
          <p:spPr>
            <a:xfrm>
              <a:off x="2321719" y="4628626"/>
              <a:ext cx="1328739" cy="447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21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b="1">
                <a:solidFill>
                  <a:srgbClr val="4285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SOLANA</a:t>
            </a:r>
            <a:endParaRPr b="1">
              <a:solidFill>
                <a:srgbClr val="4285F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8" name="Google Shape;478;p3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4650405-9063-49ED-B0E4-E7567810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143" y="-172243"/>
            <a:ext cx="1806575" cy="180657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A2DC4E18-C72E-4F46-BB73-40C25798724F}"/>
              </a:ext>
            </a:extLst>
          </p:cNvPr>
          <p:cNvGrpSpPr/>
          <p:nvPr/>
        </p:nvGrpSpPr>
        <p:grpSpPr>
          <a:xfrm>
            <a:off x="378619" y="1636995"/>
            <a:ext cx="3736181" cy="2071205"/>
            <a:chOff x="4543425" y="1722722"/>
            <a:chExt cx="3736181" cy="2071205"/>
          </a:xfrm>
        </p:grpSpPr>
        <p:pic>
          <p:nvPicPr>
            <p:cNvPr id="3" name="Image 3">
              <a:extLst>
                <a:ext uri="{FF2B5EF4-FFF2-40B4-BE49-F238E27FC236}">
                  <a16:creationId xmlns:a16="http://schemas.microsoft.com/office/drawing/2014/main" id="{2A011AFA-2AF9-4B58-B172-427D37042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425" y="1722722"/>
              <a:ext cx="3736181" cy="1762349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3A84FA9-E02F-4A64-878A-F8668C5CE258}"/>
                </a:ext>
              </a:extLst>
            </p:cNvPr>
            <p:cNvSpPr txBox="1"/>
            <p:nvPr/>
          </p:nvSpPr>
          <p:spPr>
            <a:xfrm>
              <a:off x="5772150" y="3486150"/>
              <a:ext cx="135731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>
                  <a:latin typeface="Source Sans Pro"/>
                </a:rPr>
                <a:t>Proof of History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13083937-2B68-4B8A-958C-4AE1F0931718}"/>
              </a:ext>
            </a:extLst>
          </p:cNvPr>
          <p:cNvSpPr txBox="1"/>
          <p:nvPr/>
        </p:nvSpPr>
        <p:spPr>
          <a:xfrm>
            <a:off x="4529139" y="1757362"/>
            <a:ext cx="432196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fr-FR">
                <a:latin typeface="Source Sans Pro"/>
              </a:rPr>
              <a:t>Fastest blockchain : 50 000 tx per seconds (10x Visa)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Low fees (~ &lt;$0.0001)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Proof of History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4th crypto in market cap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DEX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DeFi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NFTs</a:t>
            </a:r>
          </a:p>
          <a:p>
            <a:pPr marL="285750" indent="-285750">
              <a:buChar char="•"/>
            </a:pPr>
            <a:r>
              <a:rPr lang="fr-FR">
                <a:latin typeface="Source Sans Pro"/>
              </a:rPr>
              <a:t>dApps</a:t>
            </a:r>
          </a:p>
          <a:p>
            <a:pPr marL="285750" indent="-285750">
              <a:buChar char="•"/>
            </a:pPr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414949E-AB1A-435F-9C66-4C7DD2B4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3474885"/>
            <a:ext cx="1085850" cy="109409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BE7DF48-227E-45CE-B644-A4875BE684C2}"/>
              </a:ext>
            </a:extLst>
          </p:cNvPr>
          <p:cNvSpPr txBox="1"/>
          <p:nvPr/>
        </p:nvSpPr>
        <p:spPr>
          <a:xfrm>
            <a:off x="5907881" y="4622006"/>
            <a:ext cx="22431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Source Sans Pro"/>
              </a:rPr>
              <a:t>Solanart : NFT marketplace</a:t>
            </a:r>
          </a:p>
        </p:txBody>
      </p:sp>
      <p:pic>
        <p:nvPicPr>
          <p:cNvPr id="11" name="Image 11" descr="Une image contenant texte, ciel nocturne&#10;&#10;Description générée automatiquement">
            <a:extLst>
              <a:ext uri="{FF2B5EF4-FFF2-40B4-BE49-F238E27FC236}">
                <a16:creationId xmlns:a16="http://schemas.microsoft.com/office/drawing/2014/main" id="{1B0460B0-CBCA-496B-A42E-3C3ADDCD96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38" b="32449"/>
          <a:stretch/>
        </p:blipFill>
        <p:spPr>
          <a:xfrm>
            <a:off x="50006" y="4621046"/>
            <a:ext cx="2743202" cy="5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2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b="1">
                <a:solidFill>
                  <a:srgbClr val="4285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POLKADOT, a layer 0 ?</a:t>
            </a:r>
            <a:endParaRPr lang="fr" b="1">
              <a:solidFill>
                <a:srgbClr val="4285F4"/>
              </a:solidFill>
              <a:latin typeface="Source Sans Pro"/>
              <a:ea typeface="Source Sans Pro"/>
              <a:cs typeface="Source Sans Pro"/>
            </a:endParaRPr>
          </a:p>
        </p:txBody>
      </p:sp>
      <p:cxnSp>
        <p:nvCxnSpPr>
          <p:cNvPr id="478" name="Google Shape;478;p33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3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33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A50FE656-60C6-4B09-B4BD-DA75908B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69" y="-225424"/>
            <a:ext cx="2159794" cy="2182813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CFD9A56-32F5-421D-86DE-B8EC21270B87}"/>
              </a:ext>
            </a:extLst>
          </p:cNvPr>
          <p:cNvGrpSpPr/>
          <p:nvPr/>
        </p:nvGrpSpPr>
        <p:grpSpPr>
          <a:xfrm>
            <a:off x="3110389" y="750825"/>
            <a:ext cx="4480426" cy="4277656"/>
            <a:chOff x="2131695" y="750825"/>
            <a:chExt cx="4480426" cy="4277656"/>
          </a:xfrm>
        </p:grpSpPr>
        <p:sp>
          <p:nvSpPr>
            <p:cNvPr id="9" name="Accolade fermante 8">
              <a:extLst>
                <a:ext uri="{FF2B5EF4-FFF2-40B4-BE49-F238E27FC236}">
                  <a16:creationId xmlns:a16="http://schemas.microsoft.com/office/drawing/2014/main" id="{5FEF2A57-A29E-43D0-8998-5B3D8763E114}"/>
                </a:ext>
              </a:extLst>
            </p:cNvPr>
            <p:cNvSpPr/>
            <p:nvPr/>
          </p:nvSpPr>
          <p:spPr>
            <a:xfrm rot="5400000">
              <a:off x="5615845" y="2907506"/>
              <a:ext cx="200024" cy="914400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2FCACB5-A398-4804-9C13-B81015B4F1A5}"/>
                </a:ext>
              </a:extLst>
            </p:cNvPr>
            <p:cNvGrpSpPr/>
            <p:nvPr/>
          </p:nvGrpSpPr>
          <p:grpSpPr>
            <a:xfrm>
              <a:off x="2131695" y="750825"/>
              <a:ext cx="4480426" cy="4277656"/>
              <a:chOff x="3081814" y="750825"/>
              <a:chExt cx="4480426" cy="4277656"/>
            </a:xfrm>
          </p:grpSpPr>
          <p:pic>
            <p:nvPicPr>
              <p:cNvPr id="6" name="Image 6">
                <a:extLst>
                  <a:ext uri="{FF2B5EF4-FFF2-40B4-BE49-F238E27FC236}">
                    <a16:creationId xmlns:a16="http://schemas.microsoft.com/office/drawing/2014/main" id="{751A59B5-3CC8-455F-902F-7884B5505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128" r="-93" b="-168"/>
              <a:stretch/>
            </p:blipFill>
            <p:spPr>
              <a:xfrm>
                <a:off x="3081814" y="750825"/>
                <a:ext cx="4480426" cy="4277656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49CCB44-64D7-4B6C-A3C4-2DE34B8CA71E}"/>
                  </a:ext>
                </a:extLst>
              </p:cNvPr>
              <p:cNvSpPr txBox="1"/>
              <p:nvPr/>
            </p:nvSpPr>
            <p:spPr>
              <a:xfrm>
                <a:off x="4750594" y="2671763"/>
                <a:ext cx="1092994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>
                    <a:latin typeface="Source Sans Pro"/>
                  </a:rPr>
                  <a:t>Relaychain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9E2EC3-50B3-4E47-B441-8BA4DC1AC2F6}"/>
                  </a:ext>
                </a:extLst>
              </p:cNvPr>
              <p:cNvSpPr txBox="1"/>
              <p:nvPr/>
            </p:nvSpPr>
            <p:spPr>
              <a:xfrm>
                <a:off x="6150769" y="3479006"/>
                <a:ext cx="1121568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dirty="0" err="1">
                    <a:latin typeface="Source Sans Pro"/>
                  </a:rPr>
                  <a:t>Parachain</a:t>
                </a:r>
                <a:r>
                  <a:rPr lang="fr-FR" dirty="0">
                    <a:latin typeface="Source Sans Pro"/>
                  </a:rPr>
                  <a:t> B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C0C5D31-7B29-4202-A69C-84340CE9EF94}"/>
              </a:ext>
            </a:extLst>
          </p:cNvPr>
          <p:cNvGrpSpPr/>
          <p:nvPr/>
        </p:nvGrpSpPr>
        <p:grpSpPr>
          <a:xfrm>
            <a:off x="6029325" y="1807369"/>
            <a:ext cx="3064669" cy="954107"/>
            <a:chOff x="6029325" y="1807369"/>
            <a:chExt cx="3064669" cy="954107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806389BD-9BF7-48DE-87C5-395FCAB84F2E}"/>
                </a:ext>
              </a:extLst>
            </p:cNvPr>
            <p:cNvCxnSpPr/>
            <p:nvPr/>
          </p:nvCxnSpPr>
          <p:spPr>
            <a:xfrm flipV="1">
              <a:off x="6029325" y="1993106"/>
              <a:ext cx="1250156" cy="142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5C9AB9D-CABD-4D12-BF67-2B66F3A7B411}"/>
                </a:ext>
              </a:extLst>
            </p:cNvPr>
            <p:cNvSpPr txBox="1"/>
            <p:nvPr/>
          </p:nvSpPr>
          <p:spPr>
            <a:xfrm>
              <a:off x="7272337" y="1807369"/>
              <a:ext cx="1821657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u="sng" dirty="0" err="1">
                  <a:latin typeface="Source Sans Pro"/>
                </a:rPr>
                <a:t>Validators</a:t>
              </a:r>
              <a:r>
                <a:rPr lang="fr-FR" u="sng" dirty="0">
                  <a:latin typeface="Source Sans Pro"/>
                </a:rPr>
                <a:t> </a:t>
              </a:r>
              <a:r>
                <a:rPr lang="fr-FR" dirty="0">
                  <a:latin typeface="Source Sans Pro"/>
                </a:rPr>
                <a:t>: </a:t>
              </a:r>
              <a:r>
                <a:rPr lang="fr-FR" dirty="0" err="1">
                  <a:latin typeface="Source Sans Pro"/>
                </a:rPr>
                <a:t>validate</a:t>
              </a:r>
              <a:r>
                <a:rPr lang="fr-FR" dirty="0">
                  <a:latin typeface="Source Sans Pro"/>
                </a:rPr>
                <a:t> the transaction and </a:t>
              </a:r>
              <a:r>
                <a:rPr lang="fr-FR" dirty="0" err="1">
                  <a:latin typeface="Source Sans Pro"/>
                </a:rPr>
                <a:t>approve</a:t>
              </a:r>
              <a:r>
                <a:rPr lang="fr-FR" dirty="0">
                  <a:latin typeface="Source Sans Pro"/>
                </a:rPr>
                <a:t> changes to the blockchain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C7D386D-8286-4438-8617-60196D602E30}"/>
              </a:ext>
            </a:extLst>
          </p:cNvPr>
          <p:cNvSpPr txBox="1"/>
          <p:nvPr/>
        </p:nvSpPr>
        <p:spPr>
          <a:xfrm>
            <a:off x="3914775" y="30575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578DDCE-E807-4B8A-B2C9-799A3A8187C3}"/>
              </a:ext>
            </a:extLst>
          </p:cNvPr>
          <p:cNvSpPr txBox="1"/>
          <p:nvPr/>
        </p:nvSpPr>
        <p:spPr>
          <a:xfrm>
            <a:off x="235744" y="1443039"/>
            <a:ext cx="296465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 err="1"/>
              <a:t>Relaychain</a:t>
            </a:r>
            <a:endParaRPr lang="fr-FR" sz="1600" b="1" dirty="0"/>
          </a:p>
          <a:p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  <a:p>
            <a:r>
              <a:rPr lang="fr-FR" dirty="0" err="1"/>
              <a:t>Interchain</a:t>
            </a:r>
            <a:r>
              <a:rPr lang="fr-FR" dirty="0"/>
              <a:t> message passing</a:t>
            </a:r>
          </a:p>
          <a:p>
            <a:endParaRPr lang="fr-FR" sz="1600" b="1" dirty="0"/>
          </a:p>
          <a:p>
            <a:r>
              <a:rPr lang="fr-FR" sz="1600" b="1" dirty="0" err="1"/>
              <a:t>Parachain</a:t>
            </a:r>
            <a:endParaRPr lang="fr-FR" sz="1600" b="1" dirty="0"/>
          </a:p>
          <a:p>
            <a:r>
              <a:rPr lang="fr-FR" dirty="0"/>
              <a:t>Blockchain </a:t>
            </a:r>
            <a:r>
              <a:rPr lang="fr-FR" dirty="0" err="1"/>
              <a:t>that</a:t>
            </a:r>
            <a:r>
              <a:rPr lang="fr-FR" dirty="0"/>
              <a:t> has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logic</a:t>
            </a:r>
            <a:r>
              <a:rPr lang="fr-FR" dirty="0"/>
              <a:t> </a:t>
            </a:r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Nominated</a:t>
            </a:r>
            <a:r>
              <a:rPr lang="fr-FR" sz="1600" b="1" dirty="0"/>
              <a:t> Proof of </a:t>
            </a:r>
            <a:r>
              <a:rPr lang="fr-FR" sz="1600" b="1" dirty="0" err="1"/>
              <a:t>Stake</a:t>
            </a:r>
            <a:endParaRPr lang="fr-FR" sz="1600" b="1" dirty="0"/>
          </a:p>
          <a:p>
            <a:r>
              <a:rPr lang="fr-FR" dirty="0"/>
              <a:t>Vote for a set of </a:t>
            </a:r>
            <a:r>
              <a:rPr lang="fr-FR" dirty="0" err="1"/>
              <a:t>validators</a:t>
            </a:r>
            <a:endParaRPr lang="fr-FR" sz="1200" dirty="0"/>
          </a:p>
          <a:p>
            <a:endParaRPr lang="fr-FR" sz="1600" b="1" dirty="0"/>
          </a:p>
          <a:p>
            <a:pPr algn="l"/>
            <a:r>
              <a:rPr lang="fr-FR" sz="1600" b="1" dirty="0"/>
              <a:t>Auction</a:t>
            </a:r>
            <a:endParaRPr lang="fr-FR" dirty="0"/>
          </a:p>
          <a:p>
            <a:r>
              <a:rPr lang="fr-FR" dirty="0"/>
              <a:t>Vote for a </a:t>
            </a:r>
            <a:r>
              <a:rPr lang="fr-FR" dirty="0" err="1"/>
              <a:t>project</a:t>
            </a:r>
            <a:r>
              <a:rPr lang="fr-FR" dirty="0"/>
              <a:t> to go live on the blockchain</a:t>
            </a:r>
          </a:p>
        </p:txBody>
      </p:sp>
    </p:spTree>
    <p:extLst>
      <p:ext uri="{BB962C8B-B14F-4D97-AF65-F5344CB8AC3E}">
        <p14:creationId xmlns:p14="http://schemas.microsoft.com/office/powerpoint/2010/main" val="15918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"/>
          <p:cNvSpPr/>
          <p:nvPr/>
        </p:nvSpPr>
        <p:spPr>
          <a:xfrm>
            <a:off x="394650" y="997150"/>
            <a:ext cx="8354700" cy="338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Shoutout to another cryptocurrency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285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Usages</a:t>
            </a:r>
            <a:endParaRPr b="1">
              <a:solidFill>
                <a:srgbClr val="4285F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0" name="Google Shape;490;p34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34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2" name="Google Shape;492;p34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34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94" name="Google Shape;494;p34"/>
          <p:cNvGraphicFramePr/>
          <p:nvPr>
            <p:extLst>
              <p:ext uri="{D42A27DB-BD31-4B8C-83A1-F6EECF244321}">
                <p14:modId xmlns:p14="http://schemas.microsoft.com/office/powerpoint/2010/main" val="1490980468"/>
              </p:ext>
            </p:extLst>
          </p:nvPr>
        </p:nvGraphicFramePr>
        <p:xfrm>
          <a:off x="773025" y="1697775"/>
          <a:ext cx="7597950" cy="2377260"/>
        </p:xfrm>
        <a:graphic>
          <a:graphicData uri="http://schemas.openxmlformats.org/drawingml/2006/table">
            <a:tbl>
              <a:tblPr>
                <a:noFill/>
                <a:tableStyleId>{4C0A6E13-DB9C-4164-B071-C7819C14B3B0}</a:tableStyleId>
              </a:tblPr>
              <a:tblGrid>
                <a:gridCol w="15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BTC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ETH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a:t>DOT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a:t>SOL</a:t>
                      </a:r>
                      <a:endParaRPr b="1" err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VISA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TPS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1000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50000</a:t>
                      </a:r>
                      <a:endParaRPr lang="fr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10000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err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Latency</a:t>
                      </a: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(s)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600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98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5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2</a:t>
                      </a:r>
                      <a:endParaRPr lang="fr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3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err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Fees</a:t>
                      </a: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($)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50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0.001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0.0001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1.2%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Consensus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PoW</a:t>
                      </a:r>
                      <a:endParaRPr err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PoW</a:t>
                      </a:r>
                      <a:endParaRPr err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</a:t>
                      </a:r>
                      <a:endParaRPr err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PoH</a:t>
                      </a:r>
                      <a:endParaRPr err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 err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Market</a:t>
                      </a:r>
                      <a:r>
                        <a:rPr lang="fr" b="1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Cap (B$)</a:t>
                      </a:r>
                      <a:endParaRPr b="1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1094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500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</a:rPr>
                        <a:t>40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</a:rPr>
                        <a:t>63</a:t>
                      </a:r>
                      <a:endParaRPr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97" name="Google Shape;4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13" y="1229024"/>
            <a:ext cx="468753" cy="46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025" y="1229025"/>
            <a:ext cx="468750" cy="4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450" y="1329726"/>
            <a:ext cx="825160" cy="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CE8E9C6A-8645-40DE-90EE-2C1711D29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0" y="1106488"/>
            <a:ext cx="720725" cy="720726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345DC81F-90C0-41ED-8F3E-F7D1A2901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569" y="1053307"/>
            <a:ext cx="809625" cy="818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/>
          <p:nvPr/>
        </p:nvSpPr>
        <p:spPr>
          <a:xfrm>
            <a:off x="292300" y="1837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5" name="Google Shape;505;p35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5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7" name="Google Shape;507;p35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35"/>
          <p:cNvSpPr txBox="1"/>
          <p:nvPr/>
        </p:nvSpPr>
        <p:spPr>
          <a:xfrm>
            <a:off x="2649588" y="411625"/>
            <a:ext cx="64944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Cryptocurrency ?</a:t>
            </a:r>
            <a:endParaRPr sz="2000" b="1" dirty="0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Blockchain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POW/POS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Usages</a:t>
            </a:r>
            <a:endParaRPr sz="2000" b="1" dirty="0">
              <a:solidFill>
                <a:srgbClr val="C4D8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currency?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Comparison with </a:t>
            </a:r>
            <a:r>
              <a:rPr lang="fr" sz="2000" b="1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endParaRPr sz="2000" b="1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What about others Cryptocurrencies ?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sz="20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sz="20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lang="fr-FR" sz="20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2000" dirty="0">
                <a:latin typeface="Source Sans Pro"/>
                <a:ea typeface="Source Sans Pro"/>
                <a:cs typeface="Source Sans Pro"/>
                <a:sym typeface="Source Sans Pro"/>
              </a:rPr>
              <a:t>                 </a:t>
            </a:r>
            <a:r>
              <a:rPr lang="fr-FR" sz="2000" dirty="0" err="1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lang="fr-FR" sz="2000" dirty="0">
              <a:latin typeface="Source Sans Pro"/>
              <a:ea typeface="Source Sans Pro"/>
              <a:cs typeface="Source Sans Pro"/>
            </a:endParaRPr>
          </a:p>
          <a:p>
            <a:pPr indent="457200"/>
            <a:r>
              <a:rPr lang="fr-FR" sz="2000" dirty="0">
                <a:latin typeface="Source Sans Pro"/>
                <a:ea typeface="Source Sans Pro"/>
                <a:cs typeface="Source Sans Pro"/>
                <a:sym typeface="Source Sans Pro"/>
              </a:rPr>
              <a:t>       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/>
            <a:r>
              <a:rPr lang="fr-FR" sz="2000" dirty="0">
                <a:latin typeface="Source Sans Pro"/>
                <a:ea typeface="Source Sans Pro"/>
                <a:cs typeface="Source Sans Pro"/>
              </a:rPr>
              <a:t>        </a:t>
            </a:r>
            <a:r>
              <a:rPr lang="fr-FR" sz="2000" dirty="0" err="1">
                <a:latin typeface="Source Sans Pro"/>
                <a:ea typeface="Source Sans Pro"/>
                <a:cs typeface="Source Sans Pro"/>
              </a:rPr>
              <a:t>Stablecoins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/>
            <a:r>
              <a:rPr lang="fr-FR" sz="2000" dirty="0">
                <a:latin typeface="Source Sans Pro"/>
                <a:ea typeface="Source Sans Pro"/>
                <a:cs typeface="Source Sans Pro"/>
                <a:sym typeface="Source Sans Pro"/>
              </a:rPr>
              <a:t>        </a:t>
            </a:r>
            <a:r>
              <a:rPr lang="fr" sz="2000" dirty="0">
                <a:latin typeface="Source Sans Pro"/>
                <a:ea typeface="Source Sans Pro"/>
                <a:cs typeface="Source Sans Pro"/>
                <a:sym typeface="Source Sans Pro"/>
              </a:rPr>
              <a:t>Pros and cons</a:t>
            </a:r>
            <a:endParaRPr lang="fr-FR" sz="2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 dirty="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E5EA9C6-CCAD-4E25-BDE3-0D423F926C82}"/>
              </a:ext>
            </a:extLst>
          </p:cNvPr>
          <p:cNvGrpSpPr/>
          <p:nvPr/>
        </p:nvGrpSpPr>
        <p:grpSpPr>
          <a:xfrm>
            <a:off x="2045306" y="445584"/>
            <a:ext cx="540000" cy="3481556"/>
            <a:chOff x="2109600" y="524165"/>
            <a:chExt cx="540000" cy="3481556"/>
          </a:xfrm>
        </p:grpSpPr>
        <p:sp>
          <p:nvSpPr>
            <p:cNvPr id="509" name="Google Shape;509;p35"/>
            <p:cNvSpPr/>
            <p:nvPr/>
          </p:nvSpPr>
          <p:spPr>
            <a:xfrm>
              <a:off x="2109600" y="524165"/>
              <a:ext cx="540000" cy="540000"/>
            </a:xfrm>
            <a:prstGeom prst="ellipse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C4D8F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2109600" y="2034233"/>
              <a:ext cx="540000" cy="540000"/>
            </a:xfrm>
            <a:prstGeom prst="ellipse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C4D8F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109600" y="3451434"/>
              <a:ext cx="540000" cy="554287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512" name="Google Shape;512;p35"/>
            <p:cNvCxnSpPr/>
            <p:nvPr/>
          </p:nvCxnSpPr>
          <p:spPr>
            <a:xfrm>
              <a:off x="2379600" y="1259256"/>
              <a:ext cx="0" cy="615600"/>
            </a:xfrm>
            <a:prstGeom prst="straightConnector1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35"/>
            <p:cNvCxnSpPr/>
            <p:nvPr/>
          </p:nvCxnSpPr>
          <p:spPr>
            <a:xfrm>
              <a:off x="2379600" y="2705031"/>
              <a:ext cx="0" cy="615600"/>
            </a:xfrm>
            <a:prstGeom prst="straightConnector1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further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0" name="Google Shape;520;p36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6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2" name="Google Shape;522;p36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6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27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754195" y="1037629"/>
            <a:ext cx="7635600" cy="831300"/>
          </a:xfrm>
          <a:prstGeom prst="rect">
            <a:avLst/>
          </a:prstGeom>
          <a:solidFill>
            <a:srgbClr val="C4D8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“Decentralized finance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 (commonly referred to as </a:t>
            </a: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) is a blockchain-based form of finance that does not rely on central financial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intermediaries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 such as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brokerages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exchanges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, or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banks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 to offer traditional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financial instruments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, and instead utilizes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smart contracts</a:t>
            </a:r>
            <a:r>
              <a:rPr lang="fr" dirty="0">
                <a:latin typeface="Source Sans Pro"/>
                <a:ea typeface="Source Sans Pro"/>
                <a:cs typeface="Source Sans Pro"/>
                <a:sym typeface="Source Sans Pro"/>
              </a:rPr>
              <a:t> on </a:t>
            </a:r>
            <a:r>
              <a:rPr lang="fr" dirty="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blockchains</a:t>
            </a: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7380900" y="1998325"/>
            <a:ext cx="113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Sans Pro"/>
                <a:ea typeface="Source Sans Pro"/>
                <a:cs typeface="Source Sans Pro"/>
                <a:sym typeface="Source Sans Pro"/>
              </a:rPr>
              <a:t>Wikipedia, </a:t>
            </a:r>
            <a:r>
              <a:rPr lang="fr" sz="1000" b="1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sz="1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age 2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512CB4B0-069D-40A1-926C-F91FDEBA2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580" y="2055029"/>
            <a:ext cx="6333943" cy="28449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2" name="Google Shape;532;p37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7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4" name="Google Shape;534;p37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7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525;p36">
            <a:extLst>
              <a:ext uri="{FF2B5EF4-FFF2-40B4-BE49-F238E27FC236}">
                <a16:creationId xmlns:a16="http://schemas.microsoft.com/office/drawing/2014/main" id="{4DE0FE08-E495-457A-9E1D-B13EAFCA1461}"/>
              </a:ext>
            </a:extLst>
          </p:cNvPr>
          <p:cNvSpPr txBox="1"/>
          <p:nvPr/>
        </p:nvSpPr>
        <p:spPr>
          <a:xfrm>
            <a:off x="272303" y="929567"/>
            <a:ext cx="3252365" cy="22005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dirty="0">
                <a:latin typeface="Source Sans Pro"/>
                <a:ea typeface="Source Sans Pro"/>
                <a:cs typeface="Source Sans Pro"/>
                <a:sym typeface="Source Sans Pro"/>
              </a:rPr>
              <a:t>Main principles :</a:t>
            </a: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800" b="1" dirty="0">
              <a:latin typeface="Source Sans Pro"/>
              <a:ea typeface="Source Sans Pro"/>
              <a:cs typeface="Source Sans Pro"/>
            </a:endParaRPr>
          </a:p>
          <a:p>
            <a:pPr marL="457200" indent="-323850"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</a:rPr>
              <a:t>Uses Smart Contracts</a:t>
            </a:r>
          </a:p>
          <a:p>
            <a:pPr marL="457200" indent="-323850">
              <a:buSzPts val="1500"/>
              <a:buFont typeface="Source Sans Pro,Sans-Serif"/>
              <a:buChar char="-"/>
            </a:pPr>
            <a:r>
              <a:rPr lang="fr" sz="1200" dirty="0">
                <a:latin typeface="Source Sans Pro"/>
                <a:ea typeface="Source Sans Pro"/>
              </a:rPr>
              <a:t>Operates on decentralized infrastructures and blockchain</a:t>
            </a:r>
            <a:endParaRPr lang="en-US" sz="1200" dirty="0">
              <a:latin typeface="Source Sans Pro"/>
              <a:ea typeface="Source Sans Pro"/>
            </a:endParaRPr>
          </a:p>
          <a:p>
            <a:pPr marL="457200" indent="-323850"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</a:rPr>
              <a:t>Exchanges, Insurrance</a:t>
            </a:r>
          </a:p>
          <a:p>
            <a:pPr marL="457200" indent="-323850"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</a:rPr>
              <a:t>Lending / Borrowing and earn interests</a:t>
            </a:r>
          </a:p>
          <a:p>
            <a:pPr marL="457200" indent="-323850"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</a:rPr>
              <a:t>Big APR</a:t>
            </a:r>
          </a:p>
          <a:p>
            <a:pPr marL="457200" lvl="0" indent="-323850" algn="l"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  <a:sym typeface="Source Sans Pro"/>
              </a:rPr>
              <a:t>Natively digital</a:t>
            </a:r>
            <a:endParaRPr sz="1200" dirty="0">
              <a:latin typeface="Source Sans Pro"/>
              <a:ea typeface="Source Sans Pro"/>
              <a:cs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-"/>
            </a:pPr>
            <a:r>
              <a:rPr lang="fr" sz="1200" dirty="0">
                <a:latin typeface="Source Sans Pro"/>
                <a:ea typeface="Source Sans Pro"/>
                <a:cs typeface="Source Sans Pro"/>
                <a:sym typeface="Source Sans Pro"/>
              </a:rPr>
              <a:t>Open to all</a:t>
            </a: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50C9AFF-030B-444B-A789-363A098CB64B}"/>
              </a:ext>
            </a:extLst>
          </p:cNvPr>
          <p:cNvGrpSpPr/>
          <p:nvPr/>
        </p:nvGrpSpPr>
        <p:grpSpPr>
          <a:xfrm>
            <a:off x="267540" y="3189372"/>
            <a:ext cx="3245222" cy="2032060"/>
            <a:chOff x="267540" y="3189372"/>
            <a:chExt cx="3245222" cy="2032060"/>
          </a:xfrm>
        </p:grpSpPr>
        <p:sp>
          <p:nvSpPr>
            <p:cNvPr id="14" name="Google Shape;525;p36">
              <a:extLst>
                <a:ext uri="{FF2B5EF4-FFF2-40B4-BE49-F238E27FC236}">
                  <a16:creationId xmlns:a16="http://schemas.microsoft.com/office/drawing/2014/main" id="{555B4124-312D-462A-829B-4E32771E4E52}"/>
                </a:ext>
              </a:extLst>
            </p:cNvPr>
            <p:cNvSpPr txBox="1"/>
            <p:nvPr/>
          </p:nvSpPr>
          <p:spPr>
            <a:xfrm>
              <a:off x="267540" y="3189372"/>
              <a:ext cx="3245222" cy="130802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 b="1" dirty="0">
                  <a:latin typeface="Source Sans Pro"/>
                  <a:ea typeface="Source Sans Pro"/>
                  <a:cs typeface="Source Sans Pro"/>
                  <a:sym typeface="Source Sans Pro"/>
                </a:rPr>
                <a:t>Disadvantages :</a:t>
              </a:r>
              <a:endParaRPr sz="1500" b="1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000" b="1" dirty="0">
                <a:latin typeface="Source Sans Pro"/>
                <a:ea typeface="Source Sans Pro"/>
                <a:cs typeface="Source Sans Pro"/>
              </a:endParaRPr>
            </a:p>
            <a:p>
              <a:pPr marL="457200" indent="-323850">
                <a:buSzPts val="1500"/>
                <a:buFont typeface="Source Sans Pro"/>
                <a:buChar char="-"/>
              </a:pPr>
              <a:r>
                <a:rPr lang="fr" sz="1200" dirty="0">
                  <a:latin typeface="Source Sans Pro"/>
                  <a:ea typeface="Source Sans Pro"/>
                  <a:cs typeface="Source Sans Pro"/>
                </a:rPr>
                <a:t>Difficult to understand : use of metamask and Web 3.0</a:t>
              </a:r>
            </a:p>
            <a:p>
              <a:pPr marL="457200" indent="-323850">
                <a:buSzPts val="1500"/>
                <a:buFont typeface="Source Sans Pro,Sans-Serif"/>
                <a:buChar char="-"/>
              </a:pPr>
              <a:r>
                <a:rPr lang="fr" sz="1200" dirty="0">
                  <a:latin typeface="Source Sans Pro"/>
                  <a:ea typeface="Source Sans Pro"/>
                </a:rPr>
                <a:t>Hackers and bugs might empty your wallet</a:t>
              </a:r>
            </a:p>
          </p:txBody>
        </p:sp>
        <p:pic>
          <p:nvPicPr>
            <p:cNvPr id="16" name="Image 17">
              <a:extLst>
                <a:ext uri="{FF2B5EF4-FFF2-40B4-BE49-F238E27FC236}">
                  <a16:creationId xmlns:a16="http://schemas.microsoft.com/office/drawing/2014/main" id="{3C5A5621-3757-432E-8991-EDEAB00B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725" y="4526448"/>
              <a:ext cx="800101" cy="569735"/>
            </a:xfrm>
            <a:prstGeom prst="rect">
              <a:avLst/>
            </a:prstGeom>
          </p:spPr>
        </p:pic>
        <p:pic>
          <p:nvPicPr>
            <p:cNvPr id="18" name="Image 19">
              <a:extLst>
                <a:ext uri="{FF2B5EF4-FFF2-40B4-BE49-F238E27FC236}">
                  <a16:creationId xmlns:a16="http://schemas.microsoft.com/office/drawing/2014/main" id="{05600232-AEDB-47F4-97A9-6D521F26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49" y="4401199"/>
              <a:ext cx="1200150" cy="820233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F397B41-2CB1-4A9A-9B58-1B9C85DCF91C}"/>
              </a:ext>
            </a:extLst>
          </p:cNvPr>
          <p:cNvGrpSpPr/>
          <p:nvPr/>
        </p:nvGrpSpPr>
        <p:grpSpPr>
          <a:xfrm>
            <a:off x="5086352" y="214312"/>
            <a:ext cx="2466975" cy="1436489"/>
            <a:chOff x="5086352" y="214312"/>
            <a:chExt cx="2466975" cy="143648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FACE1DA-42CE-483A-894F-5468819233DF}"/>
                </a:ext>
              </a:extLst>
            </p:cNvPr>
            <p:cNvGrpSpPr/>
            <p:nvPr/>
          </p:nvGrpSpPr>
          <p:grpSpPr>
            <a:xfrm>
              <a:off x="5314951" y="214312"/>
              <a:ext cx="2238376" cy="1436489"/>
              <a:chOff x="6272213" y="264318"/>
              <a:chExt cx="2238376" cy="1436489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FCA36D6E-4AB8-44D8-8C85-3BACA324E9B8}"/>
                  </a:ext>
                </a:extLst>
              </p:cNvPr>
              <p:cNvGrpSpPr/>
              <p:nvPr/>
            </p:nvGrpSpPr>
            <p:grpSpPr>
              <a:xfrm>
                <a:off x="6272213" y="264318"/>
                <a:ext cx="2238376" cy="1436489"/>
                <a:chOff x="6229350" y="650081"/>
                <a:chExt cx="2238376" cy="1436489"/>
              </a:xfrm>
            </p:grpSpPr>
            <p:pic>
              <p:nvPicPr>
                <p:cNvPr id="3" name="Image 3">
                  <a:extLst>
                    <a:ext uri="{FF2B5EF4-FFF2-40B4-BE49-F238E27FC236}">
                      <a16:creationId xmlns:a16="http://schemas.microsoft.com/office/drawing/2014/main" id="{7AE67B4D-28CA-4516-AE74-6C6E6CC70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05726" y="954881"/>
                  <a:ext cx="762000" cy="762000"/>
                </a:xfrm>
                <a:prstGeom prst="rect">
                  <a:avLst/>
                </a:prstGeom>
              </p:spPr>
            </p:pic>
            <p:pic>
              <p:nvPicPr>
                <p:cNvPr id="4" name="Image 7">
                  <a:extLst>
                    <a:ext uri="{FF2B5EF4-FFF2-40B4-BE49-F238E27FC236}">
                      <a16:creationId xmlns:a16="http://schemas.microsoft.com/office/drawing/2014/main" id="{0ACFEA9A-936D-4107-951B-A573C2485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9350" y="957262"/>
                  <a:ext cx="778669" cy="778669"/>
                </a:xfrm>
                <a:prstGeom prst="rect">
                  <a:avLst/>
                </a:prstGeom>
              </p:spPr>
            </p:pic>
            <p:sp>
              <p:nvSpPr>
                <p:cNvPr id="5" name="ZoneTexte 4">
                  <a:extLst>
                    <a:ext uri="{FF2B5EF4-FFF2-40B4-BE49-F238E27FC236}">
                      <a16:creationId xmlns:a16="http://schemas.microsoft.com/office/drawing/2014/main" id="{174EBC7F-A313-4359-80AA-EE384639FC6F}"/>
                    </a:ext>
                  </a:extLst>
                </p:cNvPr>
                <p:cNvSpPr txBox="1"/>
                <p:nvPr/>
              </p:nvSpPr>
              <p:spPr>
                <a:xfrm>
                  <a:off x="7072313" y="650081"/>
                  <a:ext cx="542925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latin typeface="Source Sans Pro"/>
                    </a:rPr>
                    <a:t>APR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DBF8DB2A-E88F-4889-BBA0-ACC3F2FADC1F}"/>
                    </a:ext>
                  </a:extLst>
                </p:cNvPr>
                <p:cNvSpPr txBox="1"/>
                <p:nvPr/>
              </p:nvSpPr>
              <p:spPr>
                <a:xfrm>
                  <a:off x="6386512" y="1764506"/>
                  <a:ext cx="621506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latin typeface="Source Sans Pro"/>
                    </a:rPr>
                    <a:t>0.5%</a:t>
                  </a:r>
                </a:p>
              </p:txBody>
            </p:sp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71A78027-80F0-4419-999A-E313689F0F49}"/>
                    </a:ext>
                  </a:extLst>
                </p:cNvPr>
                <p:cNvSpPr txBox="1"/>
                <p:nvPr/>
              </p:nvSpPr>
              <p:spPr>
                <a:xfrm>
                  <a:off x="7815262" y="1778793"/>
                  <a:ext cx="542925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latin typeface="Source Sans Pro"/>
                    </a:rPr>
                    <a:t>20%</a:t>
                  </a:r>
                </a:p>
              </p:txBody>
            </p:sp>
          </p:grpSp>
          <p:sp>
            <p:nvSpPr>
              <p:cNvPr id="20" name="Flèche : droite rayée 19">
                <a:extLst>
                  <a:ext uri="{FF2B5EF4-FFF2-40B4-BE49-F238E27FC236}">
                    <a16:creationId xmlns:a16="http://schemas.microsoft.com/office/drawing/2014/main" id="{C88C3404-A7B1-44E4-B9F8-F084453294D7}"/>
                  </a:ext>
                </a:extLst>
              </p:cNvPr>
              <p:cNvSpPr/>
              <p:nvPr/>
            </p:nvSpPr>
            <p:spPr>
              <a:xfrm>
                <a:off x="7126032" y="1014983"/>
                <a:ext cx="542925" cy="8572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3" name="Signe de multiplication 22">
              <a:extLst>
                <a:ext uri="{FF2B5EF4-FFF2-40B4-BE49-F238E27FC236}">
                  <a16:creationId xmlns:a16="http://schemas.microsoft.com/office/drawing/2014/main" id="{DDFBD76B-D8ED-4781-8A41-30D4D747FC41}"/>
                </a:ext>
              </a:extLst>
            </p:cNvPr>
            <p:cNvSpPr/>
            <p:nvPr/>
          </p:nvSpPr>
          <p:spPr>
            <a:xfrm>
              <a:off x="5086352" y="357188"/>
              <a:ext cx="1214437" cy="1143000"/>
            </a:xfrm>
            <a:prstGeom prst="mathMultiply">
              <a:avLst/>
            </a:prstGeom>
            <a:solidFill>
              <a:srgbClr val="FF0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7F8E229D-2081-4328-BBB1-983B9CF8DA75}"/>
              </a:ext>
            </a:extLst>
          </p:cNvPr>
          <p:cNvGrpSpPr/>
          <p:nvPr/>
        </p:nvGrpSpPr>
        <p:grpSpPr>
          <a:xfrm>
            <a:off x="3740764" y="1789537"/>
            <a:ext cx="5114385" cy="2736892"/>
            <a:chOff x="3740764" y="1789537"/>
            <a:chExt cx="5114385" cy="2736892"/>
          </a:xfrm>
        </p:grpSpPr>
        <p:pic>
          <p:nvPicPr>
            <p:cNvPr id="13" name="Image 13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87970802-604F-4986-82F9-D3DE37AA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0764" y="1789537"/>
              <a:ext cx="5114385" cy="23665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5936AE-E641-4885-A196-69B0D1FC1B11}"/>
                </a:ext>
              </a:extLst>
            </p:cNvPr>
            <p:cNvSpPr txBox="1"/>
            <p:nvPr/>
          </p:nvSpPr>
          <p:spPr>
            <a:xfrm>
              <a:off x="5343525" y="4264819"/>
              <a:ext cx="274320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050" dirty="0" err="1">
                  <a:latin typeface="Source Sans Pro"/>
                </a:rPr>
                <a:t>Metrics</a:t>
              </a:r>
              <a:r>
                <a:rPr lang="fr-FR" sz="1050" dirty="0">
                  <a:latin typeface="Source Sans Pro"/>
                </a:rPr>
                <a:t> </a:t>
              </a:r>
              <a:r>
                <a:rPr lang="fr-FR" sz="1050" dirty="0" err="1">
                  <a:latin typeface="Source Sans Pro"/>
                </a:rPr>
                <a:t>taken</a:t>
              </a:r>
              <a:r>
                <a:rPr lang="fr-FR" sz="1050" dirty="0">
                  <a:latin typeface="Source Sans Pro"/>
                </a:rPr>
                <a:t> on defipulse.com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lang="fr-FR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8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3" name="Google Shape;543;p38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4" name="Google Shape;544;p38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1347900" y="1565800"/>
            <a:ext cx="644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 Fungible </a:t>
            </a:r>
            <a:r>
              <a:rPr lang="fr-FR" sz="42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Token</a:t>
            </a:r>
            <a:endParaRPr lang="fr-FR" sz="42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1565125" y="2764650"/>
            <a:ext cx="2882400" cy="14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JPEG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4696475" y="2764650"/>
            <a:ext cx="2882400" cy="14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9" name="Google Shape;5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775" y="2633550"/>
            <a:ext cx="474324" cy="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292300" y="1837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2649588" y="302088"/>
            <a:ext cx="64944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</a:t>
            </a:r>
            <a:endParaRPr lang="fr" sz="2000"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	Blockchain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	POW/POS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-FR" sz="2000" b="1" err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Cryptocurrency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2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fr" sz="2000" b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                 Bitcoin</a:t>
            </a:r>
            <a:endParaRPr lang="fr-FR" sz="2000" b="1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about 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others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?</a:t>
            </a:r>
            <a:endParaRPr sz="2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sz="2000" b="1" err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</a:p>
          <a:p>
            <a:r>
              <a:rPr lang="fr-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        </a:t>
            </a:r>
            <a:r>
              <a:rPr lang="fr-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lang="fr-FR" sz="2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/>
            <a:r>
              <a:rPr lang="fr-FR" sz="2000" err="1">
                <a:solidFill>
                  <a:srgbClr val="CCCCCC"/>
                </a:solidFill>
                <a:latin typeface="Source Sans Pro"/>
                <a:ea typeface="Source Sans Pro"/>
                <a:cs typeface="Source Sans Pro"/>
              </a:rPr>
              <a:t>Stablecoins</a:t>
            </a:r>
            <a:endParaRPr lang="fr-FR" sz="2000" err="1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Pros and cons</a:t>
            </a:r>
            <a:endParaRPr sz="2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2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2E55443-0CB0-4782-9539-E1B245CE4F74}"/>
              </a:ext>
            </a:extLst>
          </p:cNvPr>
          <p:cNvGrpSpPr/>
          <p:nvPr/>
        </p:nvGrpSpPr>
        <p:grpSpPr>
          <a:xfrm>
            <a:off x="2061975" y="301914"/>
            <a:ext cx="540000" cy="3603000"/>
            <a:chOff x="2109600" y="595602"/>
            <a:chExt cx="540000" cy="3603000"/>
          </a:xfrm>
        </p:grpSpPr>
        <p:sp>
          <p:nvSpPr>
            <p:cNvPr id="82" name="Google Shape;82;p15"/>
            <p:cNvSpPr/>
            <p:nvPr/>
          </p:nvSpPr>
          <p:spPr>
            <a:xfrm>
              <a:off x="2109600" y="595602"/>
              <a:ext cx="540000" cy="540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22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109600" y="2127102"/>
              <a:ext cx="540000" cy="540000"/>
            </a:xfrm>
            <a:prstGeom prst="ellipse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C4D8F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109600" y="3658602"/>
              <a:ext cx="540000" cy="540000"/>
            </a:xfrm>
            <a:prstGeom prst="ellipse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 b="1">
                  <a:solidFill>
                    <a:srgbClr val="C4D8F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2200" b="1">
                <a:solidFill>
                  <a:srgbClr val="C4D8F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85" name="Google Shape;85;p15"/>
            <p:cNvCxnSpPr/>
            <p:nvPr/>
          </p:nvCxnSpPr>
          <p:spPr>
            <a:xfrm>
              <a:off x="2379600" y="1323550"/>
              <a:ext cx="0" cy="6156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5"/>
            <p:cNvCxnSpPr/>
            <p:nvPr/>
          </p:nvCxnSpPr>
          <p:spPr>
            <a:xfrm>
              <a:off x="2379600" y="2855050"/>
              <a:ext cx="0" cy="615600"/>
            </a:xfrm>
            <a:prstGeom prst="straightConnector1">
              <a:avLst/>
            </a:prstGeom>
            <a:noFill/>
            <a:ln w="28575" cap="flat" cmpd="sng">
              <a:solidFill>
                <a:srgbClr val="C4D8F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lang="fr-FR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5" name="Google Shape;555;p3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" name="Google Shape;557;p3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C7F4E9-6F0E-AA43-AA58-AB1594C8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84" y="1202784"/>
            <a:ext cx="2103521" cy="2103521"/>
          </a:xfrm>
          <a:prstGeom prst="rect">
            <a:avLst/>
          </a:prstGeom>
        </p:spPr>
      </p:pic>
      <p:sp>
        <p:nvSpPr>
          <p:cNvPr id="561" name="Google Shape;561;p39"/>
          <p:cNvSpPr txBox="1"/>
          <p:nvPr/>
        </p:nvSpPr>
        <p:spPr>
          <a:xfrm>
            <a:off x="1564194" y="2008244"/>
            <a:ext cx="117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ERC 721</a:t>
            </a:r>
            <a:endParaRPr sz="2000" b="1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" name="Google Shape;471;p32">
            <a:extLst>
              <a:ext uri="{FF2B5EF4-FFF2-40B4-BE49-F238E27FC236}">
                <a16:creationId xmlns:a16="http://schemas.microsoft.com/office/drawing/2014/main" id="{53EDF20B-80FC-C24C-A4C6-17FA839295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765" y="3709790"/>
            <a:ext cx="877964" cy="86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61;p39">
            <a:extLst>
              <a:ext uri="{FF2B5EF4-FFF2-40B4-BE49-F238E27FC236}">
                <a16:creationId xmlns:a16="http://schemas.microsoft.com/office/drawing/2014/main" id="{1405CD82-4EC9-9547-BCB4-CD62592F1E78}"/>
              </a:ext>
            </a:extLst>
          </p:cNvPr>
          <p:cNvSpPr txBox="1"/>
          <p:nvPr/>
        </p:nvSpPr>
        <p:spPr>
          <a:xfrm>
            <a:off x="1514947" y="3777603"/>
            <a:ext cx="19274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the </a:t>
            </a:r>
            <a:r>
              <a:rPr lang="fr" sz="2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Ether</a:t>
            </a:r>
            <a:r>
              <a:rPr lang="fr" sz="20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Blockchain</a:t>
            </a:r>
            <a:endParaRPr sz="20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FC6BA3-27B2-D949-B86E-1A54DA54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02" y="1591940"/>
            <a:ext cx="1668231" cy="2229925"/>
          </a:xfrm>
          <a:prstGeom prst="rect">
            <a:avLst/>
          </a:prstGeom>
        </p:spPr>
      </p:pic>
      <p:pic>
        <p:nvPicPr>
          <p:cNvPr id="5" name="Image 4" descr="Une image contenant texte, capture d’écran, graphiques vectoriels&#10;&#10;Description générée automatiquement">
            <a:extLst>
              <a:ext uri="{FF2B5EF4-FFF2-40B4-BE49-F238E27FC236}">
                <a16:creationId xmlns:a16="http://schemas.microsoft.com/office/drawing/2014/main" id="{0D765CA8-3F45-3C4D-ADA8-5F4EA6349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874" y="380354"/>
            <a:ext cx="1661294" cy="2229925"/>
          </a:xfrm>
          <a:prstGeom prst="rect">
            <a:avLst/>
          </a:prstGeom>
        </p:spPr>
      </p:pic>
      <p:sp>
        <p:nvSpPr>
          <p:cNvPr id="19" name="Google Shape;561;p39">
            <a:extLst>
              <a:ext uri="{FF2B5EF4-FFF2-40B4-BE49-F238E27FC236}">
                <a16:creationId xmlns:a16="http://schemas.microsoft.com/office/drawing/2014/main" id="{10F35EF7-F380-7C4C-A956-E64B41A49AF2}"/>
              </a:ext>
            </a:extLst>
          </p:cNvPr>
          <p:cNvSpPr txBox="1"/>
          <p:nvPr/>
        </p:nvSpPr>
        <p:spPr>
          <a:xfrm>
            <a:off x="5314688" y="3859666"/>
            <a:ext cx="24678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2017 : </a:t>
            </a:r>
            <a:r>
              <a:rPr lang="fr" sz="2000" b="1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Cryptokitties</a:t>
            </a:r>
            <a:endParaRPr sz="2000" b="1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NFT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</a:p>
        </p:txBody>
      </p:sp>
      <p:cxnSp>
        <p:nvCxnSpPr>
          <p:cNvPr id="555" name="Google Shape;555;p3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" name="Google Shape;557;p3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9" name="Google Shape;5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75" y="1114940"/>
            <a:ext cx="3881009" cy="24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650" y="1114938"/>
            <a:ext cx="3408825" cy="248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9"/>
          <p:cNvSpPr txBox="1"/>
          <p:nvPr/>
        </p:nvSpPr>
        <p:spPr>
          <a:xfrm>
            <a:off x="721371" y="3633415"/>
            <a:ext cx="3881009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6.6M$</a:t>
            </a:r>
          </a:p>
          <a:p>
            <a:pPr lvl="0" algn="just"/>
            <a:r>
              <a:rPr lang="fr-FR" b="1" dirty="0">
                <a:solidFill>
                  <a:schemeClr val="tx1"/>
                </a:solidFill>
                <a:latin typeface="Source Sans Pro"/>
                <a:ea typeface="Source Sans Pro"/>
              </a:rPr>
              <a:t>CROSSROAD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is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an NFT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created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by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acclaimed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digital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artist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Beeple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that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features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anti-Trump messaging.</a:t>
            </a:r>
            <a:endParaRPr lang="fr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562" name="Google Shape;562;p39"/>
          <p:cNvSpPr txBox="1"/>
          <p:nvPr/>
        </p:nvSpPr>
        <p:spPr>
          <a:xfrm>
            <a:off x="4794645" y="3602465"/>
            <a:ext cx="340881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+100M$</a:t>
            </a:r>
          </a:p>
          <a:p>
            <a:pPr algn="just"/>
            <a:r>
              <a:rPr lang="fr-FR" b="1" dirty="0" err="1">
                <a:solidFill>
                  <a:schemeClr val="tx1"/>
                </a:solidFill>
                <a:latin typeface="Source Sans Pro"/>
                <a:ea typeface="Source Sans Pro"/>
              </a:rPr>
              <a:t>CryptoPunks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make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up a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number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of the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most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expensive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NFT sales.</a:t>
            </a:r>
          </a:p>
          <a:p>
            <a:pPr algn="just"/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They're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a 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randomly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generated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 set of 10,000 unique digital </a:t>
            </a:r>
            <a:r>
              <a:rPr lang="fr-FR" dirty="0" err="1">
                <a:solidFill>
                  <a:schemeClr val="tx1"/>
                </a:solidFill>
                <a:latin typeface="Source Sans Pro"/>
                <a:ea typeface="Source Sans Pro"/>
              </a:rPr>
              <a:t>characters</a:t>
            </a:r>
            <a:r>
              <a:rPr lang="fr-FR" dirty="0">
                <a:solidFill>
                  <a:schemeClr val="tx1"/>
                </a:solidFill>
                <a:latin typeface="Source Sans Pro"/>
                <a:ea typeface="Source Sans Pro"/>
              </a:rPr>
              <a:t>.</a:t>
            </a:r>
            <a:endParaRPr sz="2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2818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Stablecoins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5" name="Google Shape;555;p3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" name="Google Shape;557;p3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32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5F82D49-F82E-44A6-B950-4430631C0017}"/>
              </a:ext>
            </a:extLst>
          </p:cNvPr>
          <p:cNvGrpSpPr/>
          <p:nvPr/>
        </p:nvGrpSpPr>
        <p:grpSpPr>
          <a:xfrm>
            <a:off x="3378995" y="171451"/>
            <a:ext cx="4386262" cy="1493045"/>
            <a:chOff x="3378995" y="171451"/>
            <a:chExt cx="4386262" cy="1493045"/>
          </a:xfrm>
        </p:grpSpPr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C8283214-89A2-4324-A885-C414F2E9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837" y="533398"/>
              <a:ext cx="762002" cy="754857"/>
            </a:xfrm>
            <a:prstGeom prst="rect">
              <a:avLst/>
            </a:prstGeom>
          </p:spPr>
        </p:pic>
        <p:sp>
          <p:nvSpPr>
            <p:cNvPr id="3" name="Est égal à 2">
              <a:extLst>
                <a:ext uri="{FF2B5EF4-FFF2-40B4-BE49-F238E27FC236}">
                  <a16:creationId xmlns:a16="http://schemas.microsoft.com/office/drawing/2014/main" id="{109FA46A-B3D4-4276-9280-028151D6750F}"/>
                </a:ext>
              </a:extLst>
            </p:cNvPr>
            <p:cNvSpPr/>
            <p:nvPr/>
          </p:nvSpPr>
          <p:spPr>
            <a:xfrm>
              <a:off x="4972048" y="714376"/>
              <a:ext cx="600076" cy="385763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" name="Image 5" descr="Une image contenant flèche&#10;&#10;Description générée automatiquement">
              <a:extLst>
                <a:ext uri="{FF2B5EF4-FFF2-40B4-BE49-F238E27FC236}">
                  <a16:creationId xmlns:a16="http://schemas.microsoft.com/office/drawing/2014/main" id="{E6C9E5B2-AC25-4EA9-96CD-55E22A32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2087" y="214314"/>
              <a:ext cx="1464471" cy="1450182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61AD8F1-E5FA-453E-9E29-5E1C4CF3A917}"/>
                </a:ext>
              </a:extLst>
            </p:cNvPr>
            <p:cNvSpPr txBox="1"/>
            <p:nvPr/>
          </p:nvSpPr>
          <p:spPr>
            <a:xfrm>
              <a:off x="3378995" y="171451"/>
              <a:ext cx="43862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>
                  <a:latin typeface="Source Sans Pro"/>
                </a:rPr>
                <a:t>A </a:t>
              </a:r>
              <a:r>
                <a:rPr lang="fr-FR" dirty="0" err="1">
                  <a:latin typeface="Source Sans Pro"/>
                </a:rPr>
                <a:t>stablecoin</a:t>
              </a:r>
              <a:r>
                <a:rPr lang="fr-FR" dirty="0">
                  <a:latin typeface="Source Sans Pro"/>
                </a:rPr>
                <a:t> </a:t>
              </a:r>
              <a:r>
                <a:rPr lang="fr-FR" dirty="0" err="1">
                  <a:latin typeface="Source Sans Pro"/>
                </a:rPr>
                <a:t>replicates</a:t>
              </a:r>
              <a:r>
                <a:rPr lang="fr-FR" dirty="0">
                  <a:latin typeface="Source Sans Pro"/>
                </a:rPr>
                <a:t> the value of a real world asset :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67A81D6-C88B-4435-B1D8-F02D4FD7B035}"/>
              </a:ext>
            </a:extLst>
          </p:cNvPr>
          <p:cNvGrpSpPr/>
          <p:nvPr/>
        </p:nvGrpSpPr>
        <p:grpSpPr>
          <a:xfrm>
            <a:off x="578644" y="1664493"/>
            <a:ext cx="3993356" cy="2250281"/>
            <a:chOff x="535782" y="1664493"/>
            <a:chExt cx="3993356" cy="2250281"/>
          </a:xfrm>
        </p:grpSpPr>
        <p:pic>
          <p:nvPicPr>
            <p:cNvPr id="7" name="Image 7">
              <a:extLst>
                <a:ext uri="{FF2B5EF4-FFF2-40B4-BE49-F238E27FC236}">
                  <a16:creationId xmlns:a16="http://schemas.microsoft.com/office/drawing/2014/main" id="{35CE62FE-31E1-4858-8941-42D8C2A71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782" y="2636044"/>
              <a:ext cx="778669" cy="778669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1F24481-38AD-4177-AB9F-FB6A91C07A7B}"/>
                </a:ext>
              </a:extLst>
            </p:cNvPr>
            <p:cNvSpPr txBox="1"/>
            <p:nvPr/>
          </p:nvSpPr>
          <p:spPr>
            <a:xfrm>
              <a:off x="1843088" y="1664493"/>
              <a:ext cx="5429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Source Sans Pro"/>
                </a:rPr>
                <a:t>2016</a:t>
              </a:r>
            </a:p>
          </p:txBody>
        </p:sp>
        <p:pic>
          <p:nvPicPr>
            <p:cNvPr id="11" name="Image 11">
              <a:extLst>
                <a:ext uri="{FF2B5EF4-FFF2-40B4-BE49-F238E27FC236}">
                  <a16:creationId xmlns:a16="http://schemas.microsoft.com/office/drawing/2014/main" id="{2D9A4679-66D9-49AD-AC0A-E9BFF431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6045" y="2264568"/>
              <a:ext cx="1600201" cy="1593057"/>
            </a:xfrm>
            <a:prstGeom prst="rect">
              <a:avLst/>
            </a:prstGeom>
          </p:spPr>
        </p:pic>
        <p:pic>
          <p:nvPicPr>
            <p:cNvPr id="12" name="Image 4">
              <a:extLst>
                <a:ext uri="{FF2B5EF4-FFF2-40B4-BE49-F238E27FC236}">
                  <a16:creationId xmlns:a16="http://schemas.microsoft.com/office/drawing/2014/main" id="{0CFBAA4B-CEEC-40D1-AEE4-5D38F6F70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4549" y="3271835"/>
              <a:ext cx="471491" cy="478634"/>
            </a:xfrm>
            <a:prstGeom prst="rect">
              <a:avLst/>
            </a:prstGeom>
          </p:spPr>
        </p:pic>
        <p:sp>
          <p:nvSpPr>
            <p:cNvPr id="28" name="Flèche : double flèche horizontale 27">
              <a:extLst>
                <a:ext uri="{FF2B5EF4-FFF2-40B4-BE49-F238E27FC236}">
                  <a16:creationId xmlns:a16="http://schemas.microsoft.com/office/drawing/2014/main" id="{C52FD4AB-3B8D-401E-B49C-E059112CAF42}"/>
                </a:ext>
              </a:extLst>
            </p:cNvPr>
            <p:cNvSpPr/>
            <p:nvPr/>
          </p:nvSpPr>
          <p:spPr>
            <a:xfrm rot="10800000">
              <a:off x="1716908" y="3017258"/>
              <a:ext cx="842962" cy="1214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5">
              <a:extLst>
                <a:ext uri="{FF2B5EF4-FFF2-40B4-BE49-F238E27FC236}">
                  <a16:creationId xmlns:a16="http://schemas.microsoft.com/office/drawing/2014/main" id="{57611AA7-636A-4207-9D87-BEE1F079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8757" y="3107530"/>
              <a:ext cx="778670" cy="807244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0CD165B-133B-4525-A0EF-202DED17D58D}"/>
                </a:ext>
              </a:extLst>
            </p:cNvPr>
            <p:cNvSpPr txBox="1"/>
            <p:nvPr/>
          </p:nvSpPr>
          <p:spPr>
            <a:xfrm>
              <a:off x="1785938" y="2678906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 dirty="0">
                  <a:latin typeface="Source Sans Pro"/>
                </a:rPr>
                <a:t>3 </a:t>
              </a:r>
              <a:r>
                <a:rPr lang="fr-FR" sz="1200" dirty="0" err="1">
                  <a:latin typeface="Source Sans Pro"/>
                </a:rPr>
                <a:t>days</a:t>
              </a:r>
              <a:endParaRPr lang="fr-FR" sz="1200" dirty="0">
                <a:latin typeface="Source Sans Pro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D4B306D-ED4B-42CC-A414-8A712ECDAE92}"/>
              </a:ext>
            </a:extLst>
          </p:cNvPr>
          <p:cNvGrpSpPr/>
          <p:nvPr/>
        </p:nvGrpSpPr>
        <p:grpSpPr>
          <a:xfrm>
            <a:off x="4528888" y="1664494"/>
            <a:ext cx="5472364" cy="2592713"/>
            <a:chOff x="4528888" y="1664494"/>
            <a:chExt cx="5472364" cy="2592713"/>
          </a:xfrm>
        </p:grpSpPr>
        <p:cxnSp>
          <p:nvCxnSpPr>
            <p:cNvPr id="8" name="Google Shape;572;p40">
              <a:extLst>
                <a:ext uri="{FF2B5EF4-FFF2-40B4-BE49-F238E27FC236}">
                  <a16:creationId xmlns:a16="http://schemas.microsoft.com/office/drawing/2014/main" id="{C1BA11B9-4C09-4287-BB43-F5800EEFD066}"/>
                </a:ext>
              </a:extLst>
            </p:cNvPr>
            <p:cNvCxnSpPr/>
            <p:nvPr/>
          </p:nvCxnSpPr>
          <p:spPr>
            <a:xfrm flipH="1">
              <a:off x="4528888" y="1900707"/>
              <a:ext cx="4800" cy="2356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1738F905-FCAB-4C82-A47D-66FD301B56C1}"/>
                </a:ext>
              </a:extLst>
            </p:cNvPr>
            <p:cNvGrpSpPr/>
            <p:nvPr/>
          </p:nvGrpSpPr>
          <p:grpSpPr>
            <a:xfrm>
              <a:off x="4836319" y="1664494"/>
              <a:ext cx="5164933" cy="2157413"/>
              <a:chOff x="4836319" y="1664494"/>
              <a:chExt cx="5164933" cy="2157413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9CC5B139-81A4-41F9-81DC-8833F1018E95}"/>
                  </a:ext>
                </a:extLst>
              </p:cNvPr>
              <p:cNvSpPr txBox="1"/>
              <p:nvPr/>
            </p:nvSpPr>
            <p:spPr>
              <a:xfrm>
                <a:off x="6450806" y="1664494"/>
                <a:ext cx="542927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>
                    <a:latin typeface="Source Sans Pro"/>
                  </a:rPr>
                  <a:t>2021</a:t>
                </a:r>
              </a:p>
            </p:txBody>
          </p:sp>
          <p:pic>
            <p:nvPicPr>
              <p:cNvPr id="21" name="Image 7">
                <a:extLst>
                  <a:ext uri="{FF2B5EF4-FFF2-40B4-BE49-F238E27FC236}">
                    <a16:creationId xmlns:a16="http://schemas.microsoft.com/office/drawing/2014/main" id="{372D6E73-7EAE-4807-91ED-BFF56051C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319" y="2636044"/>
                <a:ext cx="778669" cy="778669"/>
              </a:xfrm>
              <a:prstGeom prst="rect">
                <a:avLst/>
              </a:prstGeom>
            </p:spPr>
          </p:pic>
          <p:pic>
            <p:nvPicPr>
              <p:cNvPr id="32" name="Image 4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EE584030-4606-4CDE-A283-19452D468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805" y="2678905"/>
                <a:ext cx="778672" cy="800102"/>
              </a:xfrm>
              <a:prstGeom prst="rect">
                <a:avLst/>
              </a:prstGeom>
            </p:spPr>
          </p:pic>
          <p:sp>
            <p:nvSpPr>
              <p:cNvPr id="33" name="Flèche : double flèche horizontale 32">
                <a:extLst>
                  <a:ext uri="{FF2B5EF4-FFF2-40B4-BE49-F238E27FC236}">
                    <a16:creationId xmlns:a16="http://schemas.microsoft.com/office/drawing/2014/main" id="{A109310C-5E9A-4A6C-AB2C-E65F206D03B2}"/>
                  </a:ext>
                </a:extLst>
              </p:cNvPr>
              <p:cNvSpPr/>
              <p:nvPr/>
            </p:nvSpPr>
            <p:spPr>
              <a:xfrm>
                <a:off x="5817420" y="3031546"/>
                <a:ext cx="378619" cy="100013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15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4E0D0F4E-2C1D-408E-87BD-C28986277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4988" y="2207419"/>
                <a:ext cx="778670" cy="778669"/>
              </a:xfrm>
              <a:prstGeom prst="rect">
                <a:avLst/>
              </a:prstGeom>
            </p:spPr>
          </p:pic>
          <p:sp>
            <p:nvSpPr>
              <p:cNvPr id="35" name="Flèche : double flèche horizontale 34">
                <a:extLst>
                  <a:ext uri="{FF2B5EF4-FFF2-40B4-BE49-F238E27FC236}">
                    <a16:creationId xmlns:a16="http://schemas.microsoft.com/office/drawing/2014/main" id="{1C59C774-E8ED-47C8-9185-71621C5338FE}"/>
                  </a:ext>
                </a:extLst>
              </p:cNvPr>
              <p:cNvSpPr/>
              <p:nvPr/>
            </p:nvSpPr>
            <p:spPr>
              <a:xfrm>
                <a:off x="7453340" y="3031545"/>
                <a:ext cx="378619" cy="100013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6" name="Image 2">
                <a:extLst>
                  <a:ext uri="{FF2B5EF4-FFF2-40B4-BE49-F238E27FC236}">
                    <a16:creationId xmlns:a16="http://schemas.microsoft.com/office/drawing/2014/main" id="{C6520E1D-3926-4DF1-A057-41BC1808A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5693" y="2505073"/>
                <a:ext cx="376240" cy="354807"/>
              </a:xfrm>
              <a:prstGeom prst="rect">
                <a:avLst/>
              </a:prstGeom>
            </p:spPr>
          </p:pic>
          <p:pic>
            <p:nvPicPr>
              <p:cNvPr id="37" name="Image 11">
                <a:extLst>
                  <a:ext uri="{FF2B5EF4-FFF2-40B4-BE49-F238E27FC236}">
                    <a16:creationId xmlns:a16="http://schemas.microsoft.com/office/drawing/2014/main" id="{008C32E4-13BE-4A9D-A3C9-5C763B1E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9538" y="2300287"/>
                <a:ext cx="1543051" cy="152162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543E355-0470-4CEB-B606-CEAE0C6920CA}"/>
                  </a:ext>
                </a:extLst>
              </p:cNvPr>
              <p:cNvSpPr txBox="1"/>
              <p:nvPr/>
            </p:nvSpPr>
            <p:spPr>
              <a:xfrm>
                <a:off x="5700713" y="3200398"/>
                <a:ext cx="80724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200" dirty="0">
                    <a:latin typeface="Source Sans Pro"/>
                  </a:rPr>
                  <a:t>3 </a:t>
                </a:r>
                <a:r>
                  <a:rPr lang="fr-FR" sz="1200" dirty="0" err="1">
                    <a:latin typeface="Source Sans Pro"/>
                  </a:rPr>
                  <a:t>days</a:t>
                </a:r>
                <a:endParaRPr lang="fr-FR" sz="1200" dirty="0">
                  <a:latin typeface="Source Sans Pro"/>
                </a:endParaRP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698D17B-8798-4878-ABFB-A23E94799DAF}"/>
                  </a:ext>
                </a:extLst>
              </p:cNvPr>
              <p:cNvSpPr txBox="1"/>
              <p:nvPr/>
            </p:nvSpPr>
            <p:spPr>
              <a:xfrm>
                <a:off x="7258052" y="3243261"/>
                <a:ext cx="27432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100" dirty="0" err="1">
                    <a:latin typeface="Source Sans Pro"/>
                  </a:rPr>
                  <a:t>Immediate</a:t>
                </a:r>
                <a:endParaRPr lang="fr-FR" sz="1100" dirty="0">
                  <a:latin typeface="Source Sans Pr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5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Stablecoins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  <a:endParaRPr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5" name="Google Shape;555;p3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" name="Google Shape;557;p3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E10557-BE08-4AC8-AE48-F61317CCB02A}"/>
              </a:ext>
            </a:extLst>
          </p:cNvPr>
          <p:cNvSpPr txBox="1"/>
          <p:nvPr/>
        </p:nvSpPr>
        <p:spPr>
          <a:xfrm>
            <a:off x="3479007" y="1014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b="1" u="sng" dirty="0">
                <a:latin typeface="Source Sans Pro"/>
              </a:rPr>
              <a:t>3 types of </a:t>
            </a:r>
            <a:r>
              <a:rPr lang="fr-FR" sz="1800" b="1" u="sng" dirty="0" err="1">
                <a:latin typeface="Source Sans Pro"/>
              </a:rPr>
              <a:t>stablecoins</a:t>
            </a:r>
            <a:endParaRPr lang="fr-FR" sz="1800" b="1" u="sng" dirty="0">
              <a:latin typeface="Source Sans Pro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2CA5A27-EA31-4BC2-BDBC-642C3234C8CA}"/>
              </a:ext>
            </a:extLst>
          </p:cNvPr>
          <p:cNvGrpSpPr/>
          <p:nvPr/>
        </p:nvGrpSpPr>
        <p:grpSpPr>
          <a:xfrm>
            <a:off x="142931" y="1914525"/>
            <a:ext cx="2843211" cy="2385544"/>
            <a:chOff x="150020" y="1914525"/>
            <a:chExt cx="2843211" cy="2385544"/>
          </a:xfrm>
        </p:grpSpPr>
        <p:cxnSp>
          <p:nvCxnSpPr>
            <p:cNvPr id="8" name="Google Shape;572;p40">
              <a:extLst>
                <a:ext uri="{FF2B5EF4-FFF2-40B4-BE49-F238E27FC236}">
                  <a16:creationId xmlns:a16="http://schemas.microsoft.com/office/drawing/2014/main" id="{C1BA11B9-4C09-4287-BB43-F5800EEFD066}"/>
                </a:ext>
              </a:extLst>
            </p:cNvPr>
            <p:cNvCxnSpPr/>
            <p:nvPr/>
          </p:nvCxnSpPr>
          <p:spPr>
            <a:xfrm flipH="1">
              <a:off x="2942976" y="1943569"/>
              <a:ext cx="4800" cy="2356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" name="Image 7">
              <a:extLst>
                <a:ext uri="{FF2B5EF4-FFF2-40B4-BE49-F238E27FC236}">
                  <a16:creationId xmlns:a16="http://schemas.microsoft.com/office/drawing/2014/main" id="{372D6E73-7EAE-4807-91ED-BFF56051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513" y="2771775"/>
              <a:ext cx="778669" cy="778669"/>
            </a:xfrm>
            <a:prstGeom prst="rect">
              <a:avLst/>
            </a:prstGeom>
          </p:spPr>
        </p:pic>
        <p:pic>
          <p:nvPicPr>
            <p:cNvPr id="36" name="Image 2">
              <a:extLst>
                <a:ext uri="{FF2B5EF4-FFF2-40B4-BE49-F238E27FC236}">
                  <a16:creationId xmlns:a16="http://schemas.microsoft.com/office/drawing/2014/main" id="{C6520E1D-3926-4DF1-A057-41BC1808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61" y="2405061"/>
              <a:ext cx="690565" cy="6477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FF62475-7304-427A-8A03-EFD5392FF7B0}"/>
                </a:ext>
              </a:extLst>
            </p:cNvPr>
            <p:cNvSpPr txBox="1"/>
            <p:nvPr/>
          </p:nvSpPr>
          <p:spPr>
            <a:xfrm>
              <a:off x="200026" y="1914525"/>
              <a:ext cx="27432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 dirty="0" err="1">
                  <a:latin typeface="Source Sans Pro"/>
                </a:rPr>
                <a:t>Centralized</a:t>
              </a:r>
              <a:r>
                <a:rPr lang="fr-FR" sz="1600" dirty="0">
                  <a:latin typeface="Source Sans Pro"/>
                </a:rPr>
                <a:t> </a:t>
              </a:r>
              <a:r>
                <a:rPr lang="fr-FR" sz="1600" dirty="0" err="1">
                  <a:latin typeface="Source Sans Pro"/>
                </a:rPr>
                <a:t>Collateralization</a:t>
              </a:r>
              <a:endParaRPr lang="fr-FR" dirty="0">
                <a:latin typeface="Source Sans Pro"/>
              </a:endParaRPr>
            </a:p>
          </p:txBody>
        </p:sp>
        <p:pic>
          <p:nvPicPr>
            <p:cNvPr id="14" name="Image 15">
              <a:extLst>
                <a:ext uri="{FF2B5EF4-FFF2-40B4-BE49-F238E27FC236}">
                  <a16:creationId xmlns:a16="http://schemas.microsoft.com/office/drawing/2014/main" id="{2CC5F243-7AC5-498F-BD87-23015EA3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744" y="3328989"/>
              <a:ext cx="642938" cy="635794"/>
            </a:xfrm>
            <a:prstGeom prst="rect">
              <a:avLst/>
            </a:prstGeom>
          </p:spPr>
        </p:pic>
        <p:sp>
          <p:nvSpPr>
            <p:cNvPr id="16" name="Flèche : double flèche horizontale 15">
              <a:extLst>
                <a:ext uri="{FF2B5EF4-FFF2-40B4-BE49-F238E27FC236}">
                  <a16:creationId xmlns:a16="http://schemas.microsoft.com/office/drawing/2014/main" id="{3A5B4555-4FA6-4790-931C-43CAC72A4B6F}"/>
                </a:ext>
              </a:extLst>
            </p:cNvPr>
            <p:cNvSpPr/>
            <p:nvPr/>
          </p:nvSpPr>
          <p:spPr>
            <a:xfrm rot="1380000">
              <a:off x="1081115" y="2874386"/>
              <a:ext cx="564356" cy="1071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lèche : double flèche horizontale 16">
              <a:extLst>
                <a:ext uri="{FF2B5EF4-FFF2-40B4-BE49-F238E27FC236}">
                  <a16:creationId xmlns:a16="http://schemas.microsoft.com/office/drawing/2014/main" id="{E9F01542-59B3-49B9-B377-3D908575D2CA}"/>
                </a:ext>
              </a:extLst>
            </p:cNvPr>
            <p:cNvSpPr/>
            <p:nvPr/>
          </p:nvSpPr>
          <p:spPr>
            <a:xfrm rot="20160000">
              <a:off x="1081115" y="3438741"/>
              <a:ext cx="564356" cy="1071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579487F-C92C-4313-B847-0C4330E21B4F}"/>
                </a:ext>
              </a:extLst>
            </p:cNvPr>
            <p:cNvSpPr txBox="1"/>
            <p:nvPr/>
          </p:nvSpPr>
          <p:spPr>
            <a:xfrm>
              <a:off x="150020" y="3964781"/>
              <a:ext cx="107156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 dirty="0">
                  <a:latin typeface="Source Sans Pro"/>
                </a:rPr>
                <a:t>1B $USDC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6FE78EA4-492A-4DEA-9D23-DD8E5D95915F}"/>
                </a:ext>
              </a:extLst>
            </p:cNvPr>
            <p:cNvSpPr txBox="1"/>
            <p:nvPr/>
          </p:nvSpPr>
          <p:spPr>
            <a:xfrm>
              <a:off x="1571626" y="3643313"/>
              <a:ext cx="1421605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100" dirty="0">
                  <a:latin typeface="Source Sans Pro"/>
                </a:rPr>
                <a:t>$1B in </a:t>
              </a:r>
              <a:r>
                <a:rPr lang="fr-FR" sz="1100" dirty="0" err="1">
                  <a:latin typeface="Source Sans Pro"/>
                </a:rPr>
                <a:t>bank</a:t>
              </a:r>
              <a:r>
                <a:rPr lang="fr-FR" sz="1100" dirty="0">
                  <a:latin typeface="Source Sans Pro"/>
                </a:rPr>
                <a:t> </a:t>
              </a:r>
              <a:r>
                <a:rPr lang="fr-FR" sz="1100" dirty="0" err="1">
                  <a:latin typeface="Source Sans Pro"/>
                </a:rPr>
                <a:t>accout</a:t>
              </a:r>
              <a:endParaRPr lang="fr-FR" sz="1100" dirty="0">
                <a:latin typeface="Source Sans Pro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EAB7594-68B9-4E9C-930E-AA578B5380BF}"/>
              </a:ext>
            </a:extLst>
          </p:cNvPr>
          <p:cNvGrpSpPr/>
          <p:nvPr/>
        </p:nvGrpSpPr>
        <p:grpSpPr>
          <a:xfrm>
            <a:off x="3064669" y="1914525"/>
            <a:ext cx="3350418" cy="2414956"/>
            <a:chOff x="3064669" y="1914525"/>
            <a:chExt cx="3350418" cy="2414956"/>
          </a:xfrm>
        </p:grpSpPr>
        <p:pic>
          <p:nvPicPr>
            <p:cNvPr id="22" name="Image 22">
              <a:extLst>
                <a:ext uri="{FF2B5EF4-FFF2-40B4-BE49-F238E27FC236}">
                  <a16:creationId xmlns:a16="http://schemas.microsoft.com/office/drawing/2014/main" id="{9C5ADB87-483F-4FEE-A66F-D21935847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0882" y="2755106"/>
              <a:ext cx="747714" cy="733426"/>
            </a:xfrm>
            <a:prstGeom prst="rect">
              <a:avLst/>
            </a:prstGeom>
          </p:spPr>
        </p:pic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F6DF5653-0AD5-4CC4-AFBF-8F9A0A8BC7E6}"/>
                </a:ext>
              </a:extLst>
            </p:cNvPr>
            <p:cNvGrpSpPr/>
            <p:nvPr/>
          </p:nvGrpSpPr>
          <p:grpSpPr>
            <a:xfrm>
              <a:off x="4879181" y="2500313"/>
              <a:ext cx="1098573" cy="1829168"/>
              <a:chOff x="4807744" y="1250004"/>
              <a:chExt cx="2245329" cy="3563094"/>
            </a:xfrm>
          </p:grpSpPr>
          <p:pic>
            <p:nvPicPr>
              <p:cNvPr id="43" name="Image 11">
                <a:extLst>
                  <a:ext uri="{FF2B5EF4-FFF2-40B4-BE49-F238E27FC236}">
                    <a16:creationId xmlns:a16="http://schemas.microsoft.com/office/drawing/2014/main" id="{80DCC7B9-E0BB-4EEC-A72C-F0909C1C4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7744" y="1250004"/>
                <a:ext cx="2190124" cy="2178997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DD19223-7CFD-4A2E-BBEA-1A1AAE2640DA}"/>
                  </a:ext>
                </a:extLst>
              </p:cNvPr>
              <p:cNvSpPr txBox="1"/>
              <p:nvPr/>
            </p:nvSpPr>
            <p:spPr>
              <a:xfrm>
                <a:off x="4809498" y="3374231"/>
                <a:ext cx="2243575" cy="14388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>
                    <a:latin typeface="Source Sans Pro"/>
                  </a:rPr>
                  <a:t>$1.5B in Smart Contract</a:t>
                </a: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8552513-8BE5-4889-B3A1-D2AC893AB545}"/>
                </a:ext>
              </a:extLst>
            </p:cNvPr>
            <p:cNvSpPr txBox="1"/>
            <p:nvPr/>
          </p:nvSpPr>
          <p:spPr>
            <a:xfrm>
              <a:off x="3207544" y="3621881"/>
              <a:ext cx="90725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>
                  <a:latin typeface="Source Sans Pro"/>
                </a:rPr>
                <a:t>1B $Dai</a:t>
              </a:r>
            </a:p>
          </p:txBody>
        </p:sp>
        <p:sp>
          <p:nvSpPr>
            <p:cNvPr id="25" name="Flèche : double flèche horizontale 24">
              <a:extLst>
                <a:ext uri="{FF2B5EF4-FFF2-40B4-BE49-F238E27FC236}">
                  <a16:creationId xmlns:a16="http://schemas.microsoft.com/office/drawing/2014/main" id="{6ED4B8CE-30FE-4FDC-9685-8458E7AF3B6B}"/>
                </a:ext>
              </a:extLst>
            </p:cNvPr>
            <p:cNvSpPr/>
            <p:nvPr/>
          </p:nvSpPr>
          <p:spPr>
            <a:xfrm>
              <a:off x="4245796" y="3088699"/>
              <a:ext cx="564356" cy="1071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3481DF8-1FF8-4F17-B776-942E64F7C74C}"/>
                </a:ext>
              </a:extLst>
            </p:cNvPr>
            <p:cNvSpPr txBox="1"/>
            <p:nvPr/>
          </p:nvSpPr>
          <p:spPr>
            <a:xfrm>
              <a:off x="3064669" y="1914525"/>
              <a:ext cx="335041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 dirty="0" err="1">
                  <a:latin typeface="Source Sans Pro"/>
                </a:rPr>
                <a:t>Collateralization</a:t>
              </a:r>
              <a:r>
                <a:rPr lang="fr-FR" sz="1600" dirty="0">
                  <a:latin typeface="Source Sans Pro"/>
                </a:rPr>
                <a:t> in </a:t>
              </a:r>
              <a:r>
                <a:rPr lang="fr-FR" sz="1600" dirty="0" err="1">
                  <a:latin typeface="Source Sans Pro"/>
                </a:rPr>
                <a:t>Cryptocurrencies</a:t>
              </a:r>
              <a:endParaRPr lang="fr-FR" dirty="0">
                <a:latin typeface="Source Sans Pro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E4B2D2B-1C48-4819-B2DD-2328DDE91806}"/>
              </a:ext>
            </a:extLst>
          </p:cNvPr>
          <p:cNvGrpSpPr/>
          <p:nvPr/>
        </p:nvGrpSpPr>
        <p:grpSpPr>
          <a:xfrm>
            <a:off x="6486275" y="1914525"/>
            <a:ext cx="3536405" cy="2406974"/>
            <a:chOff x="6486275" y="1914525"/>
            <a:chExt cx="3536405" cy="2406974"/>
          </a:xfrm>
        </p:grpSpPr>
        <p:cxnSp>
          <p:nvCxnSpPr>
            <p:cNvPr id="28" name="Google Shape;572;p40">
              <a:extLst>
                <a:ext uri="{FF2B5EF4-FFF2-40B4-BE49-F238E27FC236}">
                  <a16:creationId xmlns:a16="http://schemas.microsoft.com/office/drawing/2014/main" id="{3173507A-22F7-4919-8848-2AF1A1E7E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6275" y="1964999"/>
              <a:ext cx="4800" cy="2356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F5CC12F-FE38-4DCF-B3A2-B4100803511E}"/>
                </a:ext>
              </a:extLst>
            </p:cNvPr>
            <p:cNvSpPr txBox="1"/>
            <p:nvPr/>
          </p:nvSpPr>
          <p:spPr>
            <a:xfrm>
              <a:off x="6672262" y="1914525"/>
              <a:ext cx="335041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 dirty="0" err="1">
                  <a:latin typeface="Source Sans Pro"/>
                </a:rPr>
                <a:t>Algorithmic</a:t>
              </a:r>
              <a:r>
                <a:rPr lang="fr-FR" sz="1600" dirty="0">
                  <a:latin typeface="Source Sans Pro"/>
                </a:rPr>
                <a:t> </a:t>
              </a:r>
              <a:r>
                <a:rPr lang="fr-FR" sz="1600" dirty="0" err="1">
                  <a:latin typeface="Source Sans Pro"/>
                </a:rPr>
                <a:t>stablecoins</a:t>
              </a:r>
              <a:endParaRPr lang="fr-FR" dirty="0"/>
            </a:p>
          </p:txBody>
        </p:sp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E25A61BD-3F22-4ADA-9B93-1BBE04F9F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2919" y="2769392"/>
              <a:ext cx="683420" cy="690564"/>
            </a:xfrm>
            <a:prstGeom prst="rect">
              <a:avLst/>
            </a:prstGeom>
          </p:spPr>
        </p:pic>
        <p:pic>
          <p:nvPicPr>
            <p:cNvPr id="3" name="Image 4" descr="Une image contenant drapeau&#10;&#10;Description générée automatiquement">
              <a:extLst>
                <a:ext uri="{FF2B5EF4-FFF2-40B4-BE49-F238E27FC236}">
                  <a16:creationId xmlns:a16="http://schemas.microsoft.com/office/drawing/2014/main" id="{D0C9D5C9-52BF-4F0A-83D6-3EE6D64D2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69881" y="2733675"/>
              <a:ext cx="819151" cy="819152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47D4138-78FB-46B2-AEEF-A6C8AB7E9BD9}"/>
                </a:ext>
              </a:extLst>
            </p:cNvPr>
            <p:cNvSpPr txBox="1"/>
            <p:nvPr/>
          </p:nvSpPr>
          <p:spPr>
            <a:xfrm>
              <a:off x="6707980" y="3593304"/>
              <a:ext cx="735805" cy="3149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>
                  <a:latin typeface="Source Sans Pro"/>
                </a:rPr>
                <a:t>1 $UST</a:t>
              </a:r>
            </a:p>
          </p:txBody>
        </p:sp>
        <p:sp>
          <p:nvSpPr>
            <p:cNvPr id="32" name="Flèche : double flèche horizontale 31">
              <a:extLst>
                <a:ext uri="{FF2B5EF4-FFF2-40B4-BE49-F238E27FC236}">
                  <a16:creationId xmlns:a16="http://schemas.microsoft.com/office/drawing/2014/main" id="{CBED02E2-462C-4173-9889-A27DFC4354ED}"/>
                </a:ext>
              </a:extLst>
            </p:cNvPr>
            <p:cNvSpPr/>
            <p:nvPr/>
          </p:nvSpPr>
          <p:spPr>
            <a:xfrm>
              <a:off x="7553351" y="3117273"/>
              <a:ext cx="414338" cy="857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C9FED80-0F7D-485B-8CD4-F5F0A9940794}"/>
                </a:ext>
              </a:extLst>
            </p:cNvPr>
            <p:cNvSpPr txBox="1"/>
            <p:nvPr/>
          </p:nvSpPr>
          <p:spPr>
            <a:xfrm>
              <a:off x="7886698" y="3593303"/>
              <a:ext cx="147875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>
                  <a:latin typeface="Source Sans Pro"/>
                </a:rPr>
                <a:t>-1$ of $Luna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1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Pro and cons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go </a:t>
            </a: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further</a:t>
            </a:r>
          </a:p>
        </p:txBody>
      </p:sp>
      <p:cxnSp>
        <p:nvCxnSpPr>
          <p:cNvPr id="568" name="Google Shape;568;p40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40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0" name="Google Shape;570;p40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40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34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5F874E4-F6DB-44EA-BF80-8AD14A45F866}"/>
              </a:ext>
            </a:extLst>
          </p:cNvPr>
          <p:cNvGrpSpPr/>
          <p:nvPr/>
        </p:nvGrpSpPr>
        <p:grpSpPr>
          <a:xfrm>
            <a:off x="852100" y="1393500"/>
            <a:ext cx="3710163" cy="2356500"/>
            <a:chOff x="852100" y="1393500"/>
            <a:chExt cx="3710163" cy="2356500"/>
          </a:xfrm>
        </p:grpSpPr>
        <p:cxnSp>
          <p:nvCxnSpPr>
            <p:cNvPr id="572" name="Google Shape;572;p40"/>
            <p:cNvCxnSpPr/>
            <p:nvPr/>
          </p:nvCxnSpPr>
          <p:spPr>
            <a:xfrm flipH="1">
              <a:off x="4557463" y="1393500"/>
              <a:ext cx="4800" cy="2356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3" name="Google Shape;573;p40"/>
            <p:cNvSpPr txBox="1"/>
            <p:nvPr/>
          </p:nvSpPr>
          <p:spPr>
            <a:xfrm>
              <a:off x="2552863" y="1393500"/>
              <a:ext cx="167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6AA84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Pros</a:t>
              </a:r>
              <a:endParaRPr sz="1800" b="1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76" name="Google Shape;57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8205" y="203312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0"/>
            <p:cNvSpPr txBox="1"/>
            <p:nvPr/>
          </p:nvSpPr>
          <p:spPr>
            <a:xfrm>
              <a:off x="852100" y="2029825"/>
              <a:ext cx="260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Unparalleled </a:t>
              </a:r>
              <a:r>
                <a:rPr lang="fr-FR" dirty="0" err="1">
                  <a:latin typeface="Source Sans Pro"/>
                  <a:ea typeface="Source Sans Pro"/>
                  <a:cs typeface="Source Sans Pro"/>
                  <a:sym typeface="Source Sans Pro"/>
                </a:rPr>
                <a:t>transparency</a:t>
              </a:r>
              <a:endParaRPr lang="fr-FR" b="1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78" name="Google Shape;57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8205" y="264272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40"/>
            <p:cNvSpPr txBox="1"/>
            <p:nvPr/>
          </p:nvSpPr>
          <p:spPr>
            <a:xfrm>
              <a:off x="852100" y="2639425"/>
              <a:ext cx="260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Instant and 24h </a:t>
              </a:r>
              <a:r>
                <a:rPr lang="fr-FR" dirty="0" err="1">
                  <a:latin typeface="Source Sans Pro"/>
                  <a:ea typeface="Source Sans Pro"/>
                  <a:cs typeface="Source Sans Pro"/>
                  <a:sym typeface="Source Sans Pro"/>
                </a:rPr>
                <a:t>accessibility</a:t>
              </a:r>
              <a:endParaRPr lang="fr-FR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80" name="Google Shape;58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8205" y="325232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40"/>
            <p:cNvSpPr txBox="1"/>
            <p:nvPr/>
          </p:nvSpPr>
          <p:spPr>
            <a:xfrm>
              <a:off x="852100" y="3249025"/>
              <a:ext cx="260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Absolute </a:t>
              </a:r>
              <a:r>
                <a:rPr lang="fr-FR" dirty="0" err="1">
                  <a:latin typeface="Source Sans Pro"/>
                  <a:ea typeface="Source Sans Pro"/>
                  <a:cs typeface="Source Sans Pro"/>
                  <a:sym typeface="Source Sans Pro"/>
                </a:rPr>
                <a:t>anonymity</a:t>
              </a:r>
              <a:endParaRPr lang="fr-FR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9BAC057-21A6-4A84-9C21-CA8D0DF76B73}"/>
              </a:ext>
            </a:extLst>
          </p:cNvPr>
          <p:cNvGrpSpPr/>
          <p:nvPr/>
        </p:nvGrpSpPr>
        <p:grpSpPr>
          <a:xfrm>
            <a:off x="4898863" y="1393500"/>
            <a:ext cx="3400973" cy="2254012"/>
            <a:chOff x="4898863" y="1393500"/>
            <a:chExt cx="3400973" cy="2254012"/>
          </a:xfrm>
        </p:grpSpPr>
        <p:sp>
          <p:nvSpPr>
            <p:cNvPr id="574" name="Google Shape;574;p40"/>
            <p:cNvSpPr txBox="1"/>
            <p:nvPr/>
          </p:nvSpPr>
          <p:spPr>
            <a:xfrm>
              <a:off x="4898863" y="1393500"/>
              <a:ext cx="167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CC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Cons</a:t>
              </a:r>
              <a:endParaRPr sz="18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75" name="Google Shape;57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6047" y="2033125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40"/>
            <p:cNvSpPr txBox="1"/>
            <p:nvPr/>
          </p:nvSpPr>
          <p:spPr>
            <a:xfrm>
              <a:off x="5687598" y="1922125"/>
              <a:ext cx="260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Challenges of market fluctuations</a:t>
              </a: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83" name="Google Shape;58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6047" y="2642725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0"/>
            <p:cNvSpPr txBox="1"/>
            <p:nvPr/>
          </p:nvSpPr>
          <p:spPr>
            <a:xfrm>
              <a:off x="5687598" y="2639425"/>
              <a:ext cx="260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No security in case of </a:t>
              </a:r>
              <a:r>
                <a:rPr lang="fr-FR" dirty="0" err="1">
                  <a:latin typeface="Source Sans Pro"/>
                  <a:ea typeface="Source Sans Pro"/>
                  <a:cs typeface="Source Sans Pro"/>
                  <a:sym typeface="Source Sans Pro"/>
                </a:rPr>
                <a:t>loss</a:t>
              </a:r>
              <a:endParaRPr lang="fr-FR"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1" name="Google Shape;583;p40">
              <a:extLst>
                <a:ext uri="{FF2B5EF4-FFF2-40B4-BE49-F238E27FC236}">
                  <a16:creationId xmlns:a16="http://schemas.microsoft.com/office/drawing/2014/main" id="{28BA9CCD-9F75-4772-9A6D-0DBCD6484E5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6047" y="32539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84;p40">
              <a:extLst>
                <a:ext uri="{FF2B5EF4-FFF2-40B4-BE49-F238E27FC236}">
                  <a16:creationId xmlns:a16="http://schemas.microsoft.com/office/drawing/2014/main" id="{B0FC8EBD-3AEE-4757-B6A5-7F2A8E172132}"/>
                </a:ext>
              </a:extLst>
            </p:cNvPr>
            <p:cNvSpPr txBox="1"/>
            <p:nvPr/>
          </p:nvSpPr>
          <p:spPr>
            <a:xfrm>
              <a:off x="5695536" y="3242674"/>
              <a:ext cx="260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fr" dirty="0">
                  <a:latin typeface="Source Sans Pro"/>
                  <a:ea typeface="Source Sans Pro"/>
                  <a:cs typeface="Source Sans Pro"/>
                  <a:sym typeface="Source Sans Pro"/>
                </a:rPr>
                <a:t>Not mainstreamed yet</a:t>
              </a:r>
              <a:endParaRPr lang="fr" dirty="0">
                <a:latin typeface="Source Sans Pro"/>
                <a:ea typeface="Source Sans Pro"/>
                <a:cs typeface="Source Sans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1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Question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do you think ?</a:t>
            </a:r>
            <a:endParaRPr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0" name="Google Shape;590;p41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41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2" name="Google Shape;592;p41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41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934800" y="2115850"/>
            <a:ext cx="727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Do you think </a:t>
            </a:r>
            <a:r>
              <a:rPr lang="fr" sz="2400" b="1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cryptocurrencies</a:t>
            </a:r>
            <a:r>
              <a:rPr lang="fr" sz="2400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will </a:t>
            </a:r>
            <a:r>
              <a:rPr lang="fr" sz="2400" u="sng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surpass</a:t>
            </a:r>
            <a:r>
              <a:rPr lang="fr" sz="2400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or even </a:t>
            </a:r>
            <a:r>
              <a:rPr lang="fr" sz="2400" u="sng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replace</a:t>
            </a:r>
            <a:r>
              <a:rPr lang="fr" sz="2400" dirty="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traditional currencies ?</a:t>
            </a:r>
            <a:endParaRPr sz="24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"/>
          <p:cNvSpPr txBox="1"/>
          <p:nvPr/>
        </p:nvSpPr>
        <p:spPr>
          <a:xfrm>
            <a:off x="292300" y="183700"/>
            <a:ext cx="374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Question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</a:t>
            </a: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question ?</a:t>
            </a:r>
            <a:endParaRPr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0" name="Google Shape;600;p42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2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 dirty="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2" name="Google Shape;602;p42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42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</a:t>
            </a:fld>
            <a:endParaRPr sz="1400" b="1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4" name="Google Shape;6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63" y="1187175"/>
            <a:ext cx="4929075" cy="27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 txBox="1"/>
          <p:nvPr/>
        </p:nvSpPr>
        <p:spPr>
          <a:xfrm>
            <a:off x="934800" y="3956325"/>
            <a:ext cx="727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 err="1">
                <a:latin typeface="Source Sans Pro"/>
                <a:ea typeface="Source Sans Pro"/>
                <a:cs typeface="Source Sans Pro"/>
                <a:sym typeface="Source Sans Pro"/>
              </a:rPr>
              <a:t>Thank</a:t>
            </a:r>
            <a:r>
              <a:rPr lang="fr" sz="2400" b="1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" sz="2400" b="1" dirty="0" err="1">
                <a:latin typeface="Source Sans Pro"/>
                <a:ea typeface="Source Sans Pro"/>
                <a:cs typeface="Source Sans Pro"/>
                <a:sym typeface="Source Sans Pro"/>
              </a:rPr>
              <a:t>you</a:t>
            </a:r>
            <a:r>
              <a:rPr lang="fr" sz="2400" b="1" dirty="0">
                <a:latin typeface="Source Sans Pro"/>
                <a:ea typeface="Source Sans Pro"/>
                <a:cs typeface="Source Sans Pro"/>
                <a:sym typeface="Source Sans Pro"/>
              </a:rPr>
              <a:t> !</a:t>
            </a:r>
            <a:endParaRPr sz="24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Source Sans Pro"/>
                <a:ea typeface="Source Sans Pro"/>
                <a:cs typeface="Source Sans Pro"/>
                <a:sym typeface="Source Sans Pro"/>
              </a:rPr>
              <a:t>#HODL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92300" y="183700"/>
            <a:ext cx="153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Technology</a:t>
            </a:r>
            <a:endParaRPr b="1" err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/>
          <p:nvPr/>
        </p:nvSpPr>
        <p:spPr>
          <a:xfrm>
            <a:off x="704520" y="1988618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rot="5400000">
            <a:off x="1118210" y="2321018"/>
            <a:ext cx="464100" cy="415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557825" y="24277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7209375" y="24277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6"/>
          <p:cNvCxnSpPr>
            <a:cxnSpLocks/>
            <a:stCxn id="94" idx="6"/>
            <a:endCxn id="96" idx="2"/>
          </p:cNvCxnSpPr>
          <p:nvPr/>
        </p:nvCxnSpPr>
        <p:spPr>
          <a:xfrm>
            <a:off x="1654980" y="2543858"/>
            <a:ext cx="2910465" cy="202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>
            <a:stCxn id="96" idx="6"/>
            <a:endCxn id="97" idx="2"/>
          </p:cNvCxnSpPr>
          <p:nvPr/>
        </p:nvCxnSpPr>
        <p:spPr>
          <a:xfrm>
            <a:off x="4845825" y="2571750"/>
            <a:ext cx="23637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Google Shape;100;p16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6"/>
          <p:cNvCxnSpPr>
            <a:stCxn id="97" idx="6"/>
            <a:endCxn id="100" idx="1"/>
          </p:cNvCxnSpPr>
          <p:nvPr/>
        </p:nvCxnSpPr>
        <p:spPr>
          <a:xfrm>
            <a:off x="7497375" y="2571750"/>
            <a:ext cx="1501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6"/>
          <p:cNvSpPr txBox="1"/>
          <p:nvPr/>
        </p:nvSpPr>
        <p:spPr>
          <a:xfrm>
            <a:off x="3401738" y="2052150"/>
            <a:ext cx="115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1991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049575" y="2052150"/>
            <a:ext cx="115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2008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493124" y="2748099"/>
            <a:ext cx="306490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fr" sz="1300">
                <a:latin typeface="Source Sans Pro"/>
                <a:ea typeface="Source Sans Pro"/>
                <a:cs typeface="Source Sans Pro"/>
                <a:sym typeface="Source Sans Pro"/>
              </a:rPr>
              <a:t>Stuart Haber and Scott Stornetta theorized a system where document timestamps could not be tampered with</a:t>
            </a: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 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796775" y="2715750"/>
            <a:ext cx="255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Satoshi Nakamoto writes the whitepaper detailing </a:t>
            </a: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</a:p>
          <a:p>
            <a:pPr algn="r"/>
            <a:r>
              <a:rPr lang="fr" sz="1300" dirty="0">
                <a:latin typeface="Source Sans Pro"/>
                <a:ea typeface="Source Sans Pro"/>
                <a:cs typeface="Source Sans Pro"/>
              </a:rPr>
              <a:t>(must read)</a:t>
            </a: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625" y="7564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575" y="5068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286" y="3602671"/>
            <a:ext cx="1159800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292300" y="183700"/>
            <a:ext cx="153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lang="fr-FR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 err="1"/>
          </a:p>
        </p:txBody>
      </p:sp>
      <p:cxnSp>
        <p:nvCxnSpPr>
          <p:cNvPr id="117" name="Google Shape;117;p17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7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2210800" y="24313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4809000" y="24277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17"/>
          <p:cNvCxnSpPr>
            <a:stCxn id="124" idx="6"/>
            <a:endCxn id="121" idx="2"/>
          </p:cNvCxnSpPr>
          <p:nvPr/>
        </p:nvCxnSpPr>
        <p:spPr>
          <a:xfrm>
            <a:off x="147700" y="2575350"/>
            <a:ext cx="2063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7"/>
          <p:cNvCxnSpPr>
            <a:stCxn id="121" idx="6"/>
            <a:endCxn id="122" idx="2"/>
          </p:cNvCxnSpPr>
          <p:nvPr/>
        </p:nvCxnSpPr>
        <p:spPr>
          <a:xfrm rot="10800000" flipH="1">
            <a:off x="2498800" y="2571750"/>
            <a:ext cx="23103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7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17"/>
          <p:cNvCxnSpPr>
            <a:stCxn id="122" idx="6"/>
            <a:endCxn id="126" idx="1"/>
          </p:cNvCxnSpPr>
          <p:nvPr/>
        </p:nvCxnSpPr>
        <p:spPr>
          <a:xfrm>
            <a:off x="5097000" y="2571750"/>
            <a:ext cx="39021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7"/>
          <p:cNvSpPr txBox="1"/>
          <p:nvPr/>
        </p:nvSpPr>
        <p:spPr>
          <a:xfrm>
            <a:off x="3649188" y="2052150"/>
            <a:ext cx="115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dirty="0">
                <a:latin typeface="Source Sans Pro"/>
                <a:ea typeface="Source Sans Pro"/>
                <a:cs typeface="Source Sans Pro"/>
                <a:sym typeface="Source Sans Pro"/>
              </a:rPr>
              <a:t>2010</a:t>
            </a:r>
            <a:endParaRPr sz="22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247400" y="2052150"/>
            <a:ext cx="115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2011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-184800" y="2715750"/>
            <a:ext cx="255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 is released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989350" y="2715750"/>
            <a:ext cx="255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r>
              <a:rPr lang="fr" sz="1300">
                <a:latin typeface="Source Sans Pro"/>
                <a:ea typeface="Source Sans Pro"/>
                <a:cs typeface="Source Sans Pro"/>
                <a:sym typeface="Source Sans Pro"/>
              </a:rPr>
              <a:t>’s value passes the </a:t>
            </a:r>
            <a:r>
              <a:rPr lang="fr" sz="1300" b="1">
                <a:latin typeface="Source Sans Pro"/>
                <a:ea typeface="Source Sans Pro"/>
                <a:cs typeface="Source Sans Pro"/>
                <a:sym typeface="Source Sans Pro"/>
              </a:rPr>
              <a:t>$1</a:t>
            </a:r>
            <a:r>
              <a:rPr lang="fr" sz="1300">
                <a:latin typeface="Source Sans Pro"/>
                <a:ea typeface="Source Sans Pro"/>
                <a:cs typeface="Source Sans Pro"/>
                <a:sym typeface="Source Sans Pro"/>
              </a:rPr>
              <a:t> threshold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7407200" y="24277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1050988" y="2052150"/>
            <a:ext cx="115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2009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402275" y="2715750"/>
            <a:ext cx="255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The first ever purchase using </a:t>
            </a: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Bitcoin 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occurs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900" y="3397750"/>
            <a:ext cx="1253400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375" y="3599075"/>
            <a:ext cx="156700" cy="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625" y="3681600"/>
            <a:ext cx="156700" cy="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850" y="3946100"/>
            <a:ext cx="156700" cy="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025" y="4199100"/>
            <a:ext cx="156700" cy="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300" y="3681600"/>
            <a:ext cx="156700" cy="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325" y="93477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000" y="934775"/>
            <a:ext cx="523200" cy="52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7"/>
          <p:cNvCxnSpPr>
            <a:stCxn id="141" idx="3"/>
            <a:endCxn id="142" idx="1"/>
          </p:cNvCxnSpPr>
          <p:nvPr/>
        </p:nvCxnSpPr>
        <p:spPr>
          <a:xfrm>
            <a:off x="3756525" y="1196375"/>
            <a:ext cx="1052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4" name="Google Shape;14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900" y="3650750"/>
            <a:ext cx="1253400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400" y="3498350"/>
            <a:ext cx="523200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1849162" y="2052150"/>
            <a:ext cx="224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2013 - 2017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92300" y="183700"/>
            <a:ext cx="153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" err="1"/>
          </a:p>
        </p:txBody>
      </p:sp>
      <p:cxnSp>
        <p:nvCxnSpPr>
          <p:cNvPr id="152" name="Google Shape;152;p18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" name="Google Shape;154;p18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2828650" y="24313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18"/>
          <p:cNvCxnSpPr>
            <a:stCxn id="158" idx="6"/>
            <a:endCxn id="156" idx="2"/>
          </p:cNvCxnSpPr>
          <p:nvPr/>
        </p:nvCxnSpPr>
        <p:spPr>
          <a:xfrm>
            <a:off x="233050" y="2571750"/>
            <a:ext cx="25956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8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5766450" y="229900"/>
            <a:ext cx="224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fr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      </a:t>
            </a:r>
            <a:r>
              <a:rPr lang="fr" sz="2200" b="1">
                <a:latin typeface="Source Sans Pro"/>
                <a:ea typeface="Source Sans Pro"/>
                <a:cs typeface="Source Sans Pro"/>
                <a:sym typeface="Source Sans Pro"/>
              </a:rPr>
              <a:t>2021</a:t>
            </a:r>
            <a:endParaRPr sz="22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09000" y="2715750"/>
            <a:ext cx="255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’s value is hovering around </a:t>
            </a: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$1000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322800" y="801115"/>
            <a:ext cx="2330966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Bitcoin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 ATH : </a:t>
            </a: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$69000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8013625" y="60382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18"/>
          <p:cNvCxnSpPr>
            <a:cxnSpLocks/>
          </p:cNvCxnSpPr>
          <p:nvPr/>
        </p:nvCxnSpPr>
        <p:spPr>
          <a:xfrm flipV="1">
            <a:off x="2981713" y="325438"/>
            <a:ext cx="5321038" cy="22896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/>
          <p:nvPr/>
        </p:nvSpPr>
        <p:spPr>
          <a:xfrm>
            <a:off x="8190501" y="8506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225" y="2583750"/>
            <a:ext cx="1253400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725" y="2431350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823400" y="3832225"/>
            <a:ext cx="255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$1000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9" name="Google Shape;169;p18"/>
          <p:cNvCxnSpPr/>
          <p:nvPr/>
        </p:nvCxnSpPr>
        <p:spPr>
          <a:xfrm>
            <a:off x="908300" y="3465800"/>
            <a:ext cx="0" cy="129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1289300" y="3465800"/>
            <a:ext cx="0" cy="129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8"/>
          <p:cNvCxnSpPr/>
          <p:nvPr/>
        </p:nvCxnSpPr>
        <p:spPr>
          <a:xfrm>
            <a:off x="1670300" y="3465800"/>
            <a:ext cx="0" cy="129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2051300" y="3465800"/>
            <a:ext cx="0" cy="129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2432300" y="3465800"/>
            <a:ext cx="0" cy="129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/>
          <p:nvPr/>
        </p:nvCxnSpPr>
        <p:spPr>
          <a:xfrm>
            <a:off x="655050" y="4030187"/>
            <a:ext cx="2061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655050" y="4334987"/>
            <a:ext cx="2061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655050" y="4639787"/>
            <a:ext cx="2061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8"/>
          <p:cNvCxnSpPr/>
          <p:nvPr/>
        </p:nvCxnSpPr>
        <p:spPr>
          <a:xfrm>
            <a:off x="655050" y="3725387"/>
            <a:ext cx="2061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8"/>
          <p:cNvCxnSpPr/>
          <p:nvPr/>
        </p:nvCxnSpPr>
        <p:spPr>
          <a:xfrm>
            <a:off x="593925" y="4024675"/>
            <a:ext cx="2183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18"/>
          <p:cNvSpPr txBox="1"/>
          <p:nvPr/>
        </p:nvSpPr>
        <p:spPr>
          <a:xfrm>
            <a:off x="550250" y="3230000"/>
            <a:ext cx="52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endParaRPr sz="9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637125" y="4577800"/>
            <a:ext cx="52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</a:t>
            </a:r>
            <a:endParaRPr sz="900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161;p18">
            <a:extLst>
              <a:ext uri="{FF2B5EF4-FFF2-40B4-BE49-F238E27FC236}">
                <a16:creationId xmlns:a16="http://schemas.microsoft.com/office/drawing/2014/main" id="{37885A2E-5E6E-4D8B-AA1A-43630525F5F3}"/>
              </a:ext>
            </a:extLst>
          </p:cNvPr>
          <p:cNvSpPr txBox="1"/>
          <p:nvPr/>
        </p:nvSpPr>
        <p:spPr>
          <a:xfrm>
            <a:off x="3111169" y="2582400"/>
            <a:ext cx="1730158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fr" sz="1300">
                <a:latin typeface="Source Sans Pro"/>
                <a:ea typeface="Source Sans Pro"/>
                <a:cs typeface="Source Sans Pro"/>
                <a:sym typeface="Source Sans Pro"/>
              </a:rPr>
              <a:t>Bullrun brings price to $20000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Blockchain | </a:t>
            </a:r>
            <a:r>
              <a:rPr lang="fr-FR" b="1" err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 err="1"/>
          </a:p>
        </p:txBody>
      </p:sp>
      <p:cxnSp>
        <p:nvCxnSpPr>
          <p:cNvPr id="186" name="Google Shape;186;p1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8" name="Google Shape;188;p1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1459950" y="2115850"/>
            <a:ext cx="62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fr" sz="2400" b="1" i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blockchain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is a growing list of </a:t>
            </a:r>
            <a:r>
              <a:rPr lang="fr" sz="2400" i="1" u="sng" dirty="0">
                <a:solidFill>
                  <a:srgbClr val="2021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records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called </a:t>
            </a:r>
            <a:r>
              <a:rPr lang="fr" sz="2400" i="1" u="sng" dirty="0">
                <a:solidFill>
                  <a:srgbClr val="2021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blocks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that are linked using </a:t>
            </a:r>
            <a:r>
              <a:rPr lang="fr" sz="2400" i="1" u="sng" dirty="0">
                <a:solidFill>
                  <a:srgbClr val="2021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cryptography</a:t>
            </a:r>
            <a:r>
              <a:rPr lang="fr" sz="2400" i="1" dirty="0">
                <a:solidFill>
                  <a:srgbClr val="2021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400" i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252725" y="3592975"/>
            <a:ext cx="367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Source Sans Pro"/>
                <a:ea typeface="Source Sans Pro"/>
                <a:cs typeface="Source Sans Pro"/>
                <a:sym typeface="Source Sans Pro"/>
              </a:rPr>
              <a:t>Wikipedia, </a:t>
            </a:r>
            <a:r>
              <a:rPr lang="fr" sz="1600" b="1" dirty="0">
                <a:latin typeface="Source Sans Pro"/>
                <a:ea typeface="Source Sans Pro"/>
                <a:cs typeface="Source Sans Pro"/>
                <a:sym typeface="Source Sans Pro"/>
              </a:rPr>
              <a:t>Blockchain</a:t>
            </a:r>
            <a:endParaRPr sz="16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50" y="1500250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050" y="3039250"/>
            <a:ext cx="615599" cy="6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Blockchain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| </a:t>
            </a:r>
            <a:r>
              <a:rPr lang="fr-FR" b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Hash </a:t>
            </a:r>
            <a:r>
              <a:rPr lang="fr-FR" b="1" err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Function</a:t>
            </a:r>
            <a:endParaRPr lang="fr-FR" b="1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/>
          </a:p>
        </p:txBody>
      </p:sp>
      <p:cxnSp>
        <p:nvCxnSpPr>
          <p:cNvPr id="186" name="Google Shape;186;p1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8" name="Google Shape;188;p1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343A19-219B-7F47-B1EA-0EA18AE5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55" y="1786906"/>
            <a:ext cx="1176688" cy="11766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5CCA2B9-ED5C-DE41-B07F-C951E7CE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57" y="1786906"/>
            <a:ext cx="1176688" cy="1176688"/>
          </a:xfrm>
          <a:prstGeom prst="rect">
            <a:avLst/>
          </a:prstGeom>
        </p:spPr>
      </p:pic>
      <p:sp>
        <p:nvSpPr>
          <p:cNvPr id="15" name="Google Shape;130;p17">
            <a:extLst>
              <a:ext uri="{FF2B5EF4-FFF2-40B4-BE49-F238E27FC236}">
                <a16:creationId xmlns:a16="http://schemas.microsoft.com/office/drawing/2014/main" id="{8A133691-0ABE-E94B-AAD2-A6DB5468D533}"/>
              </a:ext>
            </a:extLst>
          </p:cNvPr>
          <p:cNvSpPr txBox="1"/>
          <p:nvPr/>
        </p:nvSpPr>
        <p:spPr>
          <a:xfrm>
            <a:off x="972151" y="3060833"/>
            <a:ext cx="149188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File 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(Input)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Google Shape;130;p17">
            <a:extLst>
              <a:ext uri="{FF2B5EF4-FFF2-40B4-BE49-F238E27FC236}">
                <a16:creationId xmlns:a16="http://schemas.microsoft.com/office/drawing/2014/main" id="{CE3016C2-74C4-0A4D-88BA-6A31C9F1B1BC}"/>
              </a:ext>
            </a:extLst>
          </p:cNvPr>
          <p:cNvSpPr txBox="1"/>
          <p:nvPr/>
        </p:nvSpPr>
        <p:spPr>
          <a:xfrm>
            <a:off x="6133913" y="3060833"/>
            <a:ext cx="1855057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latin typeface="Source Sans Pro"/>
                <a:ea typeface="Source Sans Pro"/>
                <a:cs typeface="Source Sans Pro"/>
                <a:sym typeface="Source Sans Pro"/>
              </a:rPr>
              <a:t>Hash value </a:t>
            </a:r>
            <a:r>
              <a:rPr lang="fr" sz="1300" dirty="0">
                <a:latin typeface="Source Sans Pro"/>
                <a:ea typeface="Source Sans Pro"/>
                <a:cs typeface="Source Sans Pro"/>
                <a:sym typeface="Source Sans Pro"/>
              </a:rPr>
              <a:t>(Output)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8C3B25-067C-F442-8384-538B0682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058" y="1761295"/>
            <a:ext cx="1491883" cy="1491883"/>
          </a:xfrm>
          <a:prstGeom prst="rect">
            <a:avLst/>
          </a:prstGeom>
        </p:spPr>
      </p:pic>
      <p:cxnSp>
        <p:nvCxnSpPr>
          <p:cNvPr id="23" name="Google Shape;178;p18">
            <a:extLst>
              <a:ext uri="{FF2B5EF4-FFF2-40B4-BE49-F238E27FC236}">
                <a16:creationId xmlns:a16="http://schemas.microsoft.com/office/drawing/2014/main" id="{C87A0677-6BE8-2242-8337-5B5B6B15A7D7}"/>
              </a:ext>
            </a:extLst>
          </p:cNvPr>
          <p:cNvCxnSpPr>
            <a:cxnSpLocks/>
          </p:cNvCxnSpPr>
          <p:nvPr/>
        </p:nvCxnSpPr>
        <p:spPr>
          <a:xfrm>
            <a:off x="2759609" y="2494258"/>
            <a:ext cx="89799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78;p18">
            <a:extLst>
              <a:ext uri="{FF2B5EF4-FFF2-40B4-BE49-F238E27FC236}">
                <a16:creationId xmlns:a16="http://schemas.microsoft.com/office/drawing/2014/main" id="{89BB7E65-1687-1B49-949A-E7C028722D1E}"/>
              </a:ext>
            </a:extLst>
          </p:cNvPr>
          <p:cNvCxnSpPr>
            <a:cxnSpLocks/>
          </p:cNvCxnSpPr>
          <p:nvPr/>
        </p:nvCxnSpPr>
        <p:spPr>
          <a:xfrm>
            <a:off x="5481954" y="2494258"/>
            <a:ext cx="89799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30;p17">
            <a:extLst>
              <a:ext uri="{FF2B5EF4-FFF2-40B4-BE49-F238E27FC236}">
                <a16:creationId xmlns:a16="http://schemas.microsoft.com/office/drawing/2014/main" id="{FF77F082-57B0-EA42-91D2-5C7C2EA4BF84}"/>
              </a:ext>
            </a:extLst>
          </p:cNvPr>
          <p:cNvSpPr txBox="1"/>
          <p:nvPr/>
        </p:nvSpPr>
        <p:spPr>
          <a:xfrm>
            <a:off x="3740762" y="2175210"/>
            <a:ext cx="149188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H</a:t>
            </a:r>
            <a:r>
              <a:rPr lang="fr" b="1" dirty="0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ash Function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241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292300" y="183700"/>
            <a:ext cx="235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err="1">
                <a:latin typeface="Source Sans Pro"/>
                <a:ea typeface="Source Sans Pro"/>
                <a:cs typeface="Source Sans Pro"/>
                <a:sym typeface="Source Sans Pro"/>
              </a:rPr>
              <a:t>Blockchain</a:t>
            </a:r>
            <a:r>
              <a:rPr lang="fr" b="1">
                <a:latin typeface="Source Sans Pro"/>
                <a:ea typeface="Source Sans Pro"/>
                <a:cs typeface="Source Sans Pro"/>
                <a:sym typeface="Source Sans Pro"/>
              </a:rPr>
              <a:t> | </a:t>
            </a:r>
            <a:r>
              <a:rPr lang="fr-FR" b="1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Structure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>
                <a:solidFill>
                  <a:schemeClr val="accent1"/>
                </a:solidFill>
                <a:latin typeface="Source Sans Pro"/>
                <a:ea typeface="Source Sans Pro"/>
                <a:sym typeface="Source Sans Pro"/>
              </a:rPr>
              <a:t>Technology</a:t>
            </a:r>
            <a:endParaRPr lang="fr-FR"/>
          </a:p>
        </p:txBody>
      </p:sp>
      <p:cxnSp>
        <p:nvCxnSpPr>
          <p:cNvPr id="186" name="Google Shape;186;p19"/>
          <p:cNvCxnSpPr/>
          <p:nvPr/>
        </p:nvCxnSpPr>
        <p:spPr>
          <a:xfrm>
            <a:off x="233200" y="1837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/>
          <p:nvPr/>
        </p:nvSpPr>
        <p:spPr>
          <a:xfrm>
            <a:off x="7596925" y="4355800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</a:t>
            </a:r>
            <a:endParaRPr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8" name="Google Shape;188;p19"/>
          <p:cNvCxnSpPr/>
          <p:nvPr/>
        </p:nvCxnSpPr>
        <p:spPr>
          <a:xfrm>
            <a:off x="8926525" y="4355800"/>
            <a:ext cx="0" cy="6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301633" y="4577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sz="14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8999175" y="2375250"/>
            <a:ext cx="13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0BEC9A-BDA7-2F40-81BC-43500C4254B4}"/>
              </a:ext>
            </a:extLst>
          </p:cNvPr>
          <p:cNvSpPr/>
          <p:nvPr/>
        </p:nvSpPr>
        <p:spPr>
          <a:xfrm>
            <a:off x="604789" y="1229026"/>
            <a:ext cx="1809549" cy="2877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E72A2-966C-A645-8BE1-41284D38AC45}"/>
              </a:ext>
            </a:extLst>
          </p:cNvPr>
          <p:cNvSpPr/>
          <p:nvPr/>
        </p:nvSpPr>
        <p:spPr>
          <a:xfrm>
            <a:off x="606392" y="2358190"/>
            <a:ext cx="1809549" cy="1049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Data (transactions)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D91B2-9E9D-1D40-BD1D-8864FD667788}"/>
              </a:ext>
            </a:extLst>
          </p:cNvPr>
          <p:cNvSpPr/>
          <p:nvPr/>
        </p:nvSpPr>
        <p:spPr>
          <a:xfrm>
            <a:off x="606392" y="1229026"/>
            <a:ext cx="1809549" cy="36876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000000"/>
                </a:solidFill>
                <a:latin typeface="Source Sans Pro"/>
                <a:ea typeface="Source Sans Pro"/>
              </a:rPr>
              <a:t>BLOCK 10000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44C0DF-089E-CE4B-BDCF-8E67B562CCDC}"/>
              </a:ext>
            </a:extLst>
          </p:cNvPr>
          <p:cNvSpPr/>
          <p:nvPr/>
        </p:nvSpPr>
        <p:spPr>
          <a:xfrm>
            <a:off x="606391" y="1608622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9999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849D89A-A20C-2245-A57E-C0BFF664E05C}"/>
              </a:ext>
            </a:extLst>
          </p:cNvPr>
          <p:cNvSpPr/>
          <p:nvPr/>
        </p:nvSpPr>
        <p:spPr>
          <a:xfrm>
            <a:off x="1272931" y="203333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B1101A5-5136-EC49-91F7-164799F299F7}"/>
              </a:ext>
            </a:extLst>
          </p:cNvPr>
          <p:cNvSpPr/>
          <p:nvPr/>
        </p:nvSpPr>
        <p:spPr>
          <a:xfrm>
            <a:off x="1450210" y="203333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8DFB990-2A86-DF48-A774-F1B622DB163C}"/>
              </a:ext>
            </a:extLst>
          </p:cNvPr>
          <p:cNvSpPr/>
          <p:nvPr/>
        </p:nvSpPr>
        <p:spPr>
          <a:xfrm>
            <a:off x="1627489" y="2036798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6A3827A-241C-4D47-8416-265F46A9DE15}"/>
              </a:ext>
            </a:extLst>
          </p:cNvPr>
          <p:cNvSpPr/>
          <p:nvPr/>
        </p:nvSpPr>
        <p:spPr>
          <a:xfrm>
            <a:off x="1272930" y="360260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02BEA7A-A152-7A4C-BB80-7CD2A5EC42D3}"/>
              </a:ext>
            </a:extLst>
          </p:cNvPr>
          <p:cNvSpPr/>
          <p:nvPr/>
        </p:nvSpPr>
        <p:spPr>
          <a:xfrm>
            <a:off x="1469067" y="360260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6840D5E-445F-7D42-9D36-E067E5DC56C9}"/>
              </a:ext>
            </a:extLst>
          </p:cNvPr>
          <p:cNvSpPr/>
          <p:nvPr/>
        </p:nvSpPr>
        <p:spPr>
          <a:xfrm>
            <a:off x="1665205" y="3602610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E23B37-C1E7-F749-A359-20BFC2077F1F}"/>
              </a:ext>
            </a:extLst>
          </p:cNvPr>
          <p:cNvSpPr/>
          <p:nvPr/>
        </p:nvSpPr>
        <p:spPr>
          <a:xfrm>
            <a:off x="604789" y="3878781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10001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F3DC52-5538-EE48-9941-B1CFFB8DBDEA}"/>
              </a:ext>
            </a:extLst>
          </p:cNvPr>
          <p:cNvSpPr/>
          <p:nvPr/>
        </p:nvSpPr>
        <p:spPr>
          <a:xfrm>
            <a:off x="3665622" y="1226821"/>
            <a:ext cx="1809549" cy="2877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068B70-6952-1D4E-883C-9BBF1C661AA0}"/>
              </a:ext>
            </a:extLst>
          </p:cNvPr>
          <p:cNvSpPr/>
          <p:nvPr/>
        </p:nvSpPr>
        <p:spPr>
          <a:xfrm>
            <a:off x="3667225" y="2355985"/>
            <a:ext cx="1809549" cy="1049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Data (transactions)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852F79-EEB7-7A42-9257-3FA432380A66}"/>
              </a:ext>
            </a:extLst>
          </p:cNvPr>
          <p:cNvSpPr/>
          <p:nvPr/>
        </p:nvSpPr>
        <p:spPr>
          <a:xfrm>
            <a:off x="3667225" y="1226821"/>
            <a:ext cx="1809549" cy="36876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rgbClr val="000000"/>
                </a:solidFill>
                <a:latin typeface="Source Sans Pro"/>
                <a:ea typeface="Source Sans Pro"/>
              </a:rPr>
              <a:t>BLOCK 10001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5544D7-8734-6247-B023-36A4A1DC2E58}"/>
              </a:ext>
            </a:extLst>
          </p:cNvPr>
          <p:cNvSpPr/>
          <p:nvPr/>
        </p:nvSpPr>
        <p:spPr>
          <a:xfrm>
            <a:off x="3667224" y="1606417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10000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FD15F1-5DF8-D148-A614-0EE82DCC3CE6}"/>
              </a:ext>
            </a:extLst>
          </p:cNvPr>
          <p:cNvSpPr/>
          <p:nvPr/>
        </p:nvSpPr>
        <p:spPr>
          <a:xfrm>
            <a:off x="4333764" y="2031134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CF3715C-5A5A-E74D-AF3C-73788EC0BBC3}"/>
              </a:ext>
            </a:extLst>
          </p:cNvPr>
          <p:cNvSpPr/>
          <p:nvPr/>
        </p:nvSpPr>
        <p:spPr>
          <a:xfrm>
            <a:off x="4511043" y="2031134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59BFA5C-A723-7042-A392-400ACE399F8C}"/>
              </a:ext>
            </a:extLst>
          </p:cNvPr>
          <p:cNvSpPr/>
          <p:nvPr/>
        </p:nvSpPr>
        <p:spPr>
          <a:xfrm>
            <a:off x="4688322" y="2034593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A12CFE9-BBAC-DC40-BEC3-F726E44EF166}"/>
              </a:ext>
            </a:extLst>
          </p:cNvPr>
          <p:cNvSpPr/>
          <p:nvPr/>
        </p:nvSpPr>
        <p:spPr>
          <a:xfrm>
            <a:off x="4333763" y="3600404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CEC417D-FD8D-2247-A8B9-2F4C58A4DE6E}"/>
              </a:ext>
            </a:extLst>
          </p:cNvPr>
          <p:cNvSpPr/>
          <p:nvPr/>
        </p:nvSpPr>
        <p:spPr>
          <a:xfrm>
            <a:off x="4529900" y="3600404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D3BCCEF-A488-934E-A95B-39E375206636}"/>
              </a:ext>
            </a:extLst>
          </p:cNvPr>
          <p:cNvSpPr/>
          <p:nvPr/>
        </p:nvSpPr>
        <p:spPr>
          <a:xfrm>
            <a:off x="4726038" y="3600405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509D57-202F-944B-AAAA-A439EB528AD4}"/>
              </a:ext>
            </a:extLst>
          </p:cNvPr>
          <p:cNvSpPr/>
          <p:nvPr/>
        </p:nvSpPr>
        <p:spPr>
          <a:xfrm>
            <a:off x="3665622" y="3876576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10002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E2541F-F748-AA40-A2BA-F8CDDA676334}"/>
              </a:ext>
            </a:extLst>
          </p:cNvPr>
          <p:cNvSpPr/>
          <p:nvPr/>
        </p:nvSpPr>
        <p:spPr>
          <a:xfrm>
            <a:off x="6726456" y="1224616"/>
            <a:ext cx="1809549" cy="2877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FF9872-EE94-E643-BED7-508EBAD79290}"/>
              </a:ext>
            </a:extLst>
          </p:cNvPr>
          <p:cNvSpPr/>
          <p:nvPr/>
        </p:nvSpPr>
        <p:spPr>
          <a:xfrm>
            <a:off x="6728059" y="2353780"/>
            <a:ext cx="1809549" cy="1049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Data (transactions)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D8703E-3570-B64B-967E-2645777CBF0F}"/>
              </a:ext>
            </a:extLst>
          </p:cNvPr>
          <p:cNvSpPr/>
          <p:nvPr/>
        </p:nvSpPr>
        <p:spPr>
          <a:xfrm>
            <a:off x="6728059" y="1224616"/>
            <a:ext cx="1809549" cy="36876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rgbClr val="000000"/>
                </a:solidFill>
                <a:latin typeface="Source Sans Pro"/>
                <a:ea typeface="Source Sans Pro"/>
              </a:rPr>
              <a:t>BLOCK 10002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FD53D-5B46-7E47-A1A6-596ADD97F928}"/>
              </a:ext>
            </a:extLst>
          </p:cNvPr>
          <p:cNvSpPr/>
          <p:nvPr/>
        </p:nvSpPr>
        <p:spPr>
          <a:xfrm>
            <a:off x="6728058" y="1604212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10001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67321FC-A486-EF41-87E2-1DBE2D902911}"/>
              </a:ext>
            </a:extLst>
          </p:cNvPr>
          <p:cNvSpPr/>
          <p:nvPr/>
        </p:nvSpPr>
        <p:spPr>
          <a:xfrm>
            <a:off x="7394598" y="202892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3E3DC59D-4C05-0B42-BD41-DCEA1F620453}"/>
              </a:ext>
            </a:extLst>
          </p:cNvPr>
          <p:cNvSpPr/>
          <p:nvPr/>
        </p:nvSpPr>
        <p:spPr>
          <a:xfrm>
            <a:off x="7571877" y="202892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4AC6181-3B13-3B42-8603-421AD457FB09}"/>
              </a:ext>
            </a:extLst>
          </p:cNvPr>
          <p:cNvSpPr/>
          <p:nvPr/>
        </p:nvSpPr>
        <p:spPr>
          <a:xfrm>
            <a:off x="7749156" y="2032388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AF392DC-4D9F-5D46-9E24-0FE1A1A1762B}"/>
              </a:ext>
            </a:extLst>
          </p:cNvPr>
          <p:cNvSpPr/>
          <p:nvPr/>
        </p:nvSpPr>
        <p:spPr>
          <a:xfrm>
            <a:off x="7394597" y="359819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6CF5500-E4B5-BE4F-A91D-274A6A1EC666}"/>
              </a:ext>
            </a:extLst>
          </p:cNvPr>
          <p:cNvSpPr/>
          <p:nvPr/>
        </p:nvSpPr>
        <p:spPr>
          <a:xfrm>
            <a:off x="7590734" y="3598199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920D16A-C3DC-8E4E-8025-0416877A27F2}"/>
              </a:ext>
            </a:extLst>
          </p:cNvPr>
          <p:cNvSpPr/>
          <p:nvPr/>
        </p:nvSpPr>
        <p:spPr>
          <a:xfrm>
            <a:off x="7786872" y="3598200"/>
            <a:ext cx="57751" cy="630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78AC60-CD10-5E4D-9F43-B25821EC1F5C}"/>
              </a:ext>
            </a:extLst>
          </p:cNvPr>
          <p:cNvSpPr/>
          <p:nvPr/>
        </p:nvSpPr>
        <p:spPr>
          <a:xfrm>
            <a:off x="6726456" y="3874371"/>
            <a:ext cx="1809549" cy="225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>
                <a:solidFill>
                  <a:srgbClr val="000000"/>
                </a:solidFill>
                <a:latin typeface="Source Sans Pro"/>
                <a:ea typeface="Source Sans Pro"/>
              </a:rPr>
              <a:t>Hash block 10003</a:t>
            </a:r>
          </a:p>
        </p:txBody>
      </p:sp>
      <p:cxnSp>
        <p:nvCxnSpPr>
          <p:cNvPr id="52" name="Google Shape;178;p18">
            <a:extLst>
              <a:ext uri="{FF2B5EF4-FFF2-40B4-BE49-F238E27FC236}">
                <a16:creationId xmlns:a16="http://schemas.microsoft.com/office/drawing/2014/main" id="{42ECA8E2-24E6-D74B-85FF-AF6CAA4B99F5}"/>
              </a:ext>
            </a:extLst>
          </p:cNvPr>
          <p:cNvCxnSpPr>
            <a:cxnSpLocks/>
          </p:cNvCxnSpPr>
          <p:nvPr/>
        </p:nvCxnSpPr>
        <p:spPr>
          <a:xfrm flipV="1">
            <a:off x="2492943" y="1722922"/>
            <a:ext cx="1087655" cy="229081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78;p18">
            <a:extLst>
              <a:ext uri="{FF2B5EF4-FFF2-40B4-BE49-F238E27FC236}">
                <a16:creationId xmlns:a16="http://schemas.microsoft.com/office/drawing/2014/main" id="{D3259B7A-F959-2046-BBC2-55336595F8B6}"/>
              </a:ext>
            </a:extLst>
          </p:cNvPr>
          <p:cNvCxnSpPr>
            <a:cxnSpLocks/>
          </p:cNvCxnSpPr>
          <p:nvPr/>
        </p:nvCxnSpPr>
        <p:spPr>
          <a:xfrm flipV="1">
            <a:off x="5556184" y="1732950"/>
            <a:ext cx="1087655" cy="229081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5592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1308</Words>
  <Application>Microsoft Office PowerPoint</Application>
  <PresentationFormat>Affichage à l'écran (16:9)</PresentationFormat>
  <Paragraphs>441</Paragraphs>
  <Slides>36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Source Sans Pro</vt:lpstr>
      <vt:lpstr>WordVisi_MSFontService</vt:lpstr>
      <vt:lpstr>Arial</vt:lpstr>
      <vt:lpstr>Source Sans Pro,Sans-Serif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SADURNI</dc:creator>
  <cp:lastModifiedBy>Thomas SADURNI</cp:lastModifiedBy>
  <cp:revision>92</cp:revision>
  <dcterms:modified xsi:type="dcterms:W3CDTF">2021-11-25T09:09:27Z</dcterms:modified>
</cp:coreProperties>
</file>